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3.svg" ContentType="image/svg+xml"/>
  <Override PartName="/ppt/media/image15.svg" ContentType="image/svg+xml"/>
  <Override PartName="/ppt/media/image19.svg" ContentType="image/svg+xml"/>
  <Override PartName="/ppt/media/image21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4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8288000" cy="10287000"/>
  <p:notesSz cx="6858000" cy="9144000"/>
  <p:embeddedFontLst>
    <p:embeddedFont>
      <p:font typeface="Canva Sans Bold" panose="020B0803030501040103"/>
      <p:bold r:id="rId35"/>
    </p:embeddedFont>
    <p:embeddedFont>
      <p:font typeface="UTM Avo Bold" panose="02040603050506020204"/>
      <p:bold r:id="rId36"/>
    </p:embeddedFont>
    <p:embeddedFont>
      <p:font typeface="Anton" panose="00000500000000000000"/>
      <p:regular r:id="rId37"/>
    </p:embeddedFont>
    <p:embeddedFont>
      <p:font typeface="Francois One" panose="02000503040000020004"/>
      <p:regular r:id="rId38"/>
    </p:embeddedFont>
    <p:embeddedFont>
      <p:font typeface="Canva Sans" panose="020B0503030501040103"/>
      <p:regular r:id="rId39"/>
    </p:embeddedFont>
    <p:embeddedFont>
      <p:font typeface="Noto Sans" panose="020B0502040504020204"/>
      <p:regular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font" Target="fonts/font10.fntdata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8.svg"/><Relationship Id="rId7" Type="http://schemas.openxmlformats.org/officeDocument/2006/relationships/image" Target="../media/image27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2.svg"/><Relationship Id="rId7" Type="http://schemas.openxmlformats.org/officeDocument/2006/relationships/image" Target="../media/image3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6.svg"/><Relationship Id="rId7" Type="http://schemas.openxmlformats.org/officeDocument/2006/relationships/image" Target="../media/image35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svg"/><Relationship Id="rId7" Type="http://schemas.openxmlformats.org/officeDocument/2006/relationships/image" Target="../media/image14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1.svg"/><Relationship Id="rId13" Type="http://schemas.openxmlformats.org/officeDocument/2006/relationships/image" Target="../media/image20.png"/><Relationship Id="rId12" Type="http://schemas.openxmlformats.org/officeDocument/2006/relationships/image" Target="../media/image19.sv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819817" y="194836"/>
            <a:ext cx="8648366" cy="1376047"/>
            <a:chOff x="0" y="0"/>
            <a:chExt cx="11531154" cy="1834729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1834729" cy="1834729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"/>
                <a:stretch>
                  <a:fillRect/>
                </a:stretch>
              </a:blip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413464" y="15704"/>
              <a:ext cx="8704227" cy="1746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40"/>
                </a:lnSpc>
              </a:pPr>
              <a:r>
                <a:rPr lang="en-US" sz="3290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329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ctr">
                <a:lnSpc>
                  <a:spcPts val="3310"/>
                </a:lnSpc>
              </a:pPr>
              <a:r>
                <a:rPr lang="en-US" sz="240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240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ctr">
                <a:lnSpc>
                  <a:spcPts val="2700"/>
                </a:lnSpc>
              </a:pPr>
              <a:r>
                <a:rPr lang="en-US" sz="195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195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9662043" y="0"/>
              <a:ext cx="1869112" cy="1834729"/>
            </a:xfrm>
            <a:custGeom>
              <a:avLst/>
              <a:gdLst/>
              <a:ahLst/>
              <a:cxnLst/>
              <a:rect l="l" t="t" r="r" b="b"/>
              <a:pathLst>
                <a:path w="1869112" h="1834729">
                  <a:moveTo>
                    <a:pt x="0" y="0"/>
                  </a:moveTo>
                  <a:lnTo>
                    <a:pt x="1869111" y="0"/>
                  </a:lnTo>
                  <a:lnTo>
                    <a:pt x="1869111" y="1834729"/>
                  </a:lnTo>
                  <a:lnTo>
                    <a:pt x="0" y="1834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7652" t="-523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2881418" y="4650121"/>
            <a:ext cx="24050835" cy="10594201"/>
          </a:xfrm>
          <a:custGeom>
            <a:avLst/>
            <a:gdLst/>
            <a:ahLst/>
            <a:cxnLst/>
            <a:rect l="l" t="t" r="r" b="b"/>
            <a:pathLst>
              <a:path w="24050835" h="10594201">
                <a:moveTo>
                  <a:pt x="0" y="0"/>
                </a:moveTo>
                <a:lnTo>
                  <a:pt x="24050836" y="0"/>
                </a:lnTo>
                <a:lnTo>
                  <a:pt x="24050836" y="10594201"/>
                </a:lnTo>
                <a:lnTo>
                  <a:pt x="0" y="10594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336359" y="9416043"/>
            <a:ext cx="17615282" cy="453079"/>
            <a:chOff x="0" y="0"/>
            <a:chExt cx="23487043" cy="604105"/>
          </a:xfrm>
        </p:grpSpPr>
        <p:grpSp>
          <p:nvGrpSpPr>
            <p:cNvPr id="9" name="Group 9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30" name="AutoShape 30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Freeform 31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42209" t="-596077" r="-473435" b="-17004"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33" name="Group 33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6" name="Freeform 36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629075" y="3994247"/>
            <a:ext cx="17029850" cy="1751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0"/>
              </a:lnSpc>
            </a:pPr>
            <a:r>
              <a:rPr lang="en-US" sz="5065">
                <a:solidFill>
                  <a:srgbClr val="053484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PHÁT TRIỂN GIAO DIỆN NGƯỜI DÙNG CHO WEBSITE BÁN DỤNG CỤ HỌC TẬP SỬ DỤNG LOCALSTORAGE ĐỂ LƯU TRỮ DỮ LIỆU CỤC BỘ</a:t>
            </a:r>
            <a:endParaRPr lang="en-US" sz="5065">
              <a:solidFill>
                <a:srgbClr val="053484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121948" y="3260604"/>
            <a:ext cx="2044104" cy="55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0"/>
              </a:lnSpc>
            </a:pPr>
            <a:r>
              <a:rPr lang="en-US" sz="3240">
                <a:solidFill>
                  <a:srgbClr val="053BA3"/>
                </a:solidFill>
                <a:latin typeface="Francois One" panose="02000503040000020004"/>
                <a:ea typeface="Francois One" panose="02000503040000020004"/>
                <a:cs typeface="Francois One" panose="02000503040000020004"/>
                <a:sym typeface="Francois One" panose="02000503040000020004"/>
              </a:rPr>
              <a:t>ĐỀ TÀI:</a:t>
            </a:r>
            <a:endParaRPr lang="en-US" sz="3240">
              <a:solidFill>
                <a:srgbClr val="053BA3"/>
              </a:solidFill>
              <a:latin typeface="Francois One" panose="02000503040000020004"/>
              <a:ea typeface="Francois One" panose="02000503040000020004"/>
              <a:cs typeface="Francois One" panose="02000503040000020004"/>
              <a:sym typeface="Francois One" panose="02000503040000020004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5287694" y="2224188"/>
            <a:ext cx="7712612" cy="82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5"/>
              </a:lnSpc>
            </a:pPr>
            <a:r>
              <a:rPr lang="en-US" sz="4830">
                <a:solidFill>
                  <a:srgbClr val="295EEE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THỰC TẬP ĐỒ ÁN CƠ SỞ NGÀNH</a:t>
            </a:r>
            <a:endParaRPr lang="en-US" sz="4830">
              <a:solidFill>
                <a:srgbClr val="295EEE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28700" y="6907187"/>
            <a:ext cx="3547123" cy="90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80">
                <a:solidFill>
                  <a:srgbClr val="053484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Giảng viên hướng dẫn</a:t>
            </a:r>
            <a:endParaRPr lang="en-US" sz="2580">
              <a:solidFill>
                <a:srgbClr val="053484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3610"/>
              </a:lnSpc>
            </a:pPr>
            <a:r>
              <a:rPr lang="en-US" sz="2580">
                <a:solidFill>
                  <a:srgbClr val="053484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25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TS. Đoàn Phước Miền</a:t>
            </a:r>
            <a:endParaRPr lang="en-US" sz="25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742652" y="6907187"/>
            <a:ext cx="7516648" cy="90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80">
                <a:solidFill>
                  <a:srgbClr val="053484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Sinh viên thực hiện</a:t>
            </a:r>
            <a:endParaRPr lang="en-US" sz="2580">
              <a:solidFill>
                <a:srgbClr val="053484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3610"/>
              </a:lnSpc>
            </a:pPr>
            <a:r>
              <a:rPr lang="en-US" sz="25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Nguyễn Thị Thúy Duy - 110123081 -DA23TTB</a:t>
            </a:r>
            <a:endParaRPr lang="en-US" sz="25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2" name="Freeform 42"/>
          <p:cNvSpPr/>
          <p:nvPr/>
        </p:nvSpPr>
        <p:spPr>
          <a:xfrm flipH="1">
            <a:off x="14801683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575618" y="2122875"/>
            <a:ext cx="15142389" cy="51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just">
              <a:lnSpc>
                <a:spcPts val="8325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Đặc điểm của LocalStorage: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8325"/>
              </a:lnSpc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+ Dữ liệu được lưu trữ ở phía client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8325"/>
              </a:lnSpc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+ Dung lượng lưu trữ tương đối lớn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8325"/>
              </a:lnSpc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+ Dữ liệu không tự động bị xóa khi đóng trình duyệt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8325"/>
              </a:lnSpc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+ Chỉ lưu trữ dữ liệu ở dạng chuỗi (string)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NGHIÊN CỨU LÝ THUYẾT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575618" y="143707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lược về LocalStorage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1624865" y="1454328"/>
            <a:ext cx="795887" cy="803695"/>
            <a:chOff x="0" y="0"/>
            <a:chExt cx="1061182" cy="1071594"/>
          </a:xfrm>
        </p:grpSpPr>
        <p:grpSp>
          <p:nvGrpSpPr>
            <p:cNvPr id="42" name="Group 42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51" name="TextBox 51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08/26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575618" y="2122875"/>
            <a:ext cx="15142389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just">
              <a:lnSpc>
                <a:spcPts val="8325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Ví dụ minh họa sử dụng LocalStorage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NGHIÊN CỨU LÝ THUYẾT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575618" y="143707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lược về LocalStorage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1624865" y="1454328"/>
            <a:ext cx="795887" cy="803695"/>
            <a:chOff x="0" y="0"/>
            <a:chExt cx="1061182" cy="1071594"/>
          </a:xfrm>
        </p:grpSpPr>
        <p:grpSp>
          <p:nvGrpSpPr>
            <p:cNvPr id="42" name="Group 42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grpSp>
        <p:nvGrpSpPr>
          <p:cNvPr id="51" name="Group 51"/>
          <p:cNvGrpSpPr/>
          <p:nvPr/>
        </p:nvGrpSpPr>
        <p:grpSpPr>
          <a:xfrm rot="0">
            <a:off x="3537880" y="3984713"/>
            <a:ext cx="10239271" cy="891027"/>
            <a:chOff x="0" y="0"/>
            <a:chExt cx="13652361" cy="1188036"/>
          </a:xfrm>
        </p:grpSpPr>
        <p:sp>
          <p:nvSpPr>
            <p:cNvPr id="52" name="TextBox 52"/>
            <p:cNvSpPr txBox="1"/>
            <p:nvPr/>
          </p:nvSpPr>
          <p:spPr>
            <a:xfrm>
              <a:off x="280408" y="168794"/>
              <a:ext cx="13046877" cy="699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00"/>
                </a:lnSpc>
              </a:pPr>
              <a:r>
                <a:rPr lang="en-US" sz="264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localStorage.setItem("gioHang", JSON.stringify(dsGioHang));</a:t>
              </a:r>
              <a:endParaRPr lang="en-US" sz="264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grpSp>
          <p:nvGrpSpPr>
            <p:cNvPr id="53" name="Group 53"/>
            <p:cNvGrpSpPr/>
            <p:nvPr/>
          </p:nvGrpSpPr>
          <p:grpSpPr>
            <a:xfrm rot="0">
              <a:off x="0" y="0"/>
              <a:ext cx="13652361" cy="1188036"/>
              <a:chOff x="0" y="0"/>
              <a:chExt cx="2628953" cy="228773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2628953" cy="228773"/>
              </a:xfrm>
              <a:custGeom>
                <a:avLst/>
                <a:gdLst/>
                <a:ahLst/>
                <a:cxnLst/>
                <a:rect l="l" t="t" r="r" b="b"/>
                <a:pathLst>
                  <a:path w="2628953" h="228773">
                    <a:moveTo>
                      <a:pt x="1381" y="0"/>
                    </a:moveTo>
                    <a:lnTo>
                      <a:pt x="2627572" y="0"/>
                    </a:lnTo>
                    <a:cubicBezTo>
                      <a:pt x="2627938" y="0"/>
                      <a:pt x="2628290" y="145"/>
                      <a:pt x="2628549" y="404"/>
                    </a:cubicBezTo>
                    <a:cubicBezTo>
                      <a:pt x="2628808" y="663"/>
                      <a:pt x="2628953" y="1015"/>
                      <a:pt x="2628953" y="1381"/>
                    </a:cubicBezTo>
                    <a:lnTo>
                      <a:pt x="2628953" y="227392"/>
                    </a:lnTo>
                    <a:cubicBezTo>
                      <a:pt x="2628953" y="227758"/>
                      <a:pt x="2628808" y="228109"/>
                      <a:pt x="2628549" y="228368"/>
                    </a:cubicBezTo>
                    <a:cubicBezTo>
                      <a:pt x="2628290" y="228627"/>
                      <a:pt x="2627938" y="228773"/>
                      <a:pt x="2627572" y="228773"/>
                    </a:cubicBezTo>
                    <a:lnTo>
                      <a:pt x="1381" y="228773"/>
                    </a:lnTo>
                    <a:cubicBezTo>
                      <a:pt x="618" y="228773"/>
                      <a:pt x="0" y="228155"/>
                      <a:pt x="0" y="227392"/>
                    </a:cubicBezTo>
                    <a:lnTo>
                      <a:pt x="0" y="1381"/>
                    </a:lnTo>
                    <a:cubicBezTo>
                      <a:pt x="0" y="1015"/>
                      <a:pt x="145" y="663"/>
                      <a:pt x="404" y="404"/>
                    </a:cubicBezTo>
                    <a:cubicBezTo>
                      <a:pt x="663" y="145"/>
                      <a:pt x="1015" y="0"/>
                      <a:pt x="13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53BA3"/>
                </a:solidFill>
                <a:prstDash val="sysDot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47625"/>
                <a:ext cx="2628953" cy="276398"/>
              </a:xfrm>
              <a:prstGeom prst="rect">
                <a:avLst/>
              </a:prstGeom>
            </p:spPr>
            <p:txBody>
              <a:bodyPr lIns="57062" tIns="57062" rIns="57062" bIns="57062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56" name="TextBox 56"/>
          <p:cNvSpPr txBox="1"/>
          <p:nvPr/>
        </p:nvSpPr>
        <p:spPr>
          <a:xfrm>
            <a:off x="3877880" y="2915682"/>
            <a:ext cx="547200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25"/>
              </a:lnSpc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+ Lưu dữ liệu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57" name="Group 57"/>
          <p:cNvGrpSpPr/>
          <p:nvPr/>
        </p:nvGrpSpPr>
        <p:grpSpPr>
          <a:xfrm rot="0">
            <a:off x="3537880" y="5773321"/>
            <a:ext cx="11020628" cy="891027"/>
            <a:chOff x="0" y="0"/>
            <a:chExt cx="2829568" cy="22877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829568" cy="228773"/>
            </a:xfrm>
            <a:custGeom>
              <a:avLst/>
              <a:gdLst/>
              <a:ahLst/>
              <a:cxnLst/>
              <a:rect l="l" t="t" r="r" b="b"/>
              <a:pathLst>
                <a:path w="2829568" h="228773">
                  <a:moveTo>
                    <a:pt x="1405" y="0"/>
                  </a:moveTo>
                  <a:lnTo>
                    <a:pt x="2828163" y="0"/>
                  </a:lnTo>
                  <a:cubicBezTo>
                    <a:pt x="2828536" y="0"/>
                    <a:pt x="2828893" y="148"/>
                    <a:pt x="2829157" y="412"/>
                  </a:cubicBezTo>
                  <a:cubicBezTo>
                    <a:pt x="2829420" y="675"/>
                    <a:pt x="2829568" y="1032"/>
                    <a:pt x="2829568" y="1405"/>
                  </a:cubicBezTo>
                  <a:lnTo>
                    <a:pt x="2829568" y="227368"/>
                  </a:lnTo>
                  <a:cubicBezTo>
                    <a:pt x="2829568" y="227741"/>
                    <a:pt x="2829420" y="228098"/>
                    <a:pt x="2829157" y="228361"/>
                  </a:cubicBezTo>
                  <a:cubicBezTo>
                    <a:pt x="2828893" y="228625"/>
                    <a:pt x="2828536" y="228773"/>
                    <a:pt x="2828163" y="228773"/>
                  </a:cubicBezTo>
                  <a:lnTo>
                    <a:pt x="1405" y="228773"/>
                  </a:lnTo>
                  <a:cubicBezTo>
                    <a:pt x="1032" y="228773"/>
                    <a:pt x="675" y="228625"/>
                    <a:pt x="412" y="228361"/>
                  </a:cubicBezTo>
                  <a:cubicBezTo>
                    <a:pt x="148" y="228098"/>
                    <a:pt x="0" y="227741"/>
                    <a:pt x="0" y="227368"/>
                  </a:cubicBezTo>
                  <a:lnTo>
                    <a:pt x="0" y="1405"/>
                  </a:lnTo>
                  <a:cubicBezTo>
                    <a:pt x="0" y="1032"/>
                    <a:pt x="148" y="675"/>
                    <a:pt x="412" y="412"/>
                  </a:cubicBezTo>
                  <a:cubicBezTo>
                    <a:pt x="675" y="148"/>
                    <a:pt x="1032" y="0"/>
                    <a:pt x="14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53BA3"/>
              </a:solidFill>
              <a:prstDash val="sysDot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2829568" cy="276398"/>
            </a:xfrm>
            <a:prstGeom prst="rect">
              <a:avLst/>
            </a:prstGeom>
          </p:spPr>
          <p:txBody>
            <a:bodyPr lIns="52110" tIns="52110" rIns="52110" bIns="52110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748186" y="5859435"/>
            <a:ext cx="10661492" cy="56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264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let dsGioHang = JSON.parse(localStorage.getItem("gioHang")) || [];</a:t>
            </a:r>
            <a:endParaRPr lang="en-US" sz="264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877880" y="4704290"/>
            <a:ext cx="547200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25"/>
              </a:lnSpc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+ Lấy dữ liệu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62" name="Group 62"/>
          <p:cNvGrpSpPr/>
          <p:nvPr/>
        </p:nvGrpSpPr>
        <p:grpSpPr>
          <a:xfrm rot="0">
            <a:off x="3537880" y="7561929"/>
            <a:ext cx="6381091" cy="891027"/>
            <a:chOff x="0" y="0"/>
            <a:chExt cx="1638358" cy="22877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638358" cy="228773"/>
            </a:xfrm>
            <a:custGeom>
              <a:avLst/>
              <a:gdLst/>
              <a:ahLst/>
              <a:cxnLst/>
              <a:rect l="l" t="t" r="r" b="b"/>
              <a:pathLst>
                <a:path w="1638358" h="228773">
                  <a:moveTo>
                    <a:pt x="2427" y="0"/>
                  </a:moveTo>
                  <a:lnTo>
                    <a:pt x="1635931" y="0"/>
                  </a:lnTo>
                  <a:cubicBezTo>
                    <a:pt x="1637271" y="0"/>
                    <a:pt x="1638358" y="1086"/>
                    <a:pt x="1638358" y="2427"/>
                  </a:cubicBezTo>
                  <a:lnTo>
                    <a:pt x="1638358" y="226346"/>
                  </a:lnTo>
                  <a:cubicBezTo>
                    <a:pt x="1638358" y="226990"/>
                    <a:pt x="1638102" y="227607"/>
                    <a:pt x="1637647" y="228062"/>
                  </a:cubicBezTo>
                  <a:cubicBezTo>
                    <a:pt x="1637192" y="228517"/>
                    <a:pt x="1636575" y="228773"/>
                    <a:pt x="1635931" y="228773"/>
                  </a:cubicBezTo>
                  <a:lnTo>
                    <a:pt x="2427" y="228773"/>
                  </a:lnTo>
                  <a:cubicBezTo>
                    <a:pt x="1086" y="228773"/>
                    <a:pt x="0" y="227686"/>
                    <a:pt x="0" y="226346"/>
                  </a:cubicBezTo>
                  <a:lnTo>
                    <a:pt x="0" y="2427"/>
                  </a:lnTo>
                  <a:cubicBezTo>
                    <a:pt x="0" y="1086"/>
                    <a:pt x="1086" y="0"/>
                    <a:pt x="24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53BA3"/>
              </a:solidFill>
              <a:prstDash val="sysDot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1638358" cy="276398"/>
            </a:xfrm>
            <a:prstGeom prst="rect">
              <a:avLst/>
            </a:prstGeom>
          </p:spPr>
          <p:txBody>
            <a:bodyPr lIns="52110" tIns="52110" rIns="52110" bIns="52110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3748186" y="7648043"/>
            <a:ext cx="6771351" cy="56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264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localStorage.removeItem("gioHang");</a:t>
            </a:r>
            <a:endParaRPr lang="en-US" sz="264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3877880" y="6492898"/>
            <a:ext cx="547200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25"/>
              </a:lnSpc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+ Xóa dữ liệu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09/26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9" name="TextBox 38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NGHIÊN CỨU LÝ THUYẾT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75618" y="143707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lược về LocalStorage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42" name="Group 41"/>
          <p:cNvGrpSpPr/>
          <p:nvPr/>
        </p:nvGrpSpPr>
        <p:grpSpPr>
          <a:xfrm rot="0">
            <a:off x="1624865" y="1454328"/>
            <a:ext cx="795887" cy="803695"/>
            <a:chOff x="0" y="0"/>
            <a:chExt cx="1061182" cy="1071594"/>
          </a:xfrm>
        </p:grpSpPr>
        <p:grpSp>
          <p:nvGrpSpPr>
            <p:cNvPr id="43" name="Group 42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44" name="Freeform 43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5" name="TextBox 44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8" name="TextBox 47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50" name="Freeform 49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51" name="TextBox 50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134687" y="2530354"/>
            <a:ext cx="10018626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Bảng 2.1 So sánh LocalStorage với SessionStorage và Cookie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10/26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aphicFrame>
        <p:nvGraphicFramePr>
          <p:cNvPr id="54" name="Table 53"/>
          <p:cNvGraphicFramePr/>
          <p:nvPr>
            <p:custDataLst>
              <p:tags r:id="rId5"/>
            </p:custDataLst>
          </p:nvPr>
        </p:nvGraphicFramePr>
        <p:xfrm>
          <a:off x="1348740" y="3311525"/>
          <a:ext cx="16029940" cy="5684520"/>
        </p:xfrm>
        <a:graphic>
          <a:graphicData uri="http://schemas.openxmlformats.org/drawingml/2006/table">
            <a:tbl>
              <a:tblPr/>
              <a:tblGrid>
                <a:gridCol w="4007485"/>
                <a:gridCol w="4007485"/>
                <a:gridCol w="4007485"/>
                <a:gridCol w="4007485"/>
              </a:tblGrid>
              <a:tr h="787400">
                <a:tc>
                  <a:txBody>
                    <a:bodyPr/>
                    <a:p>
                      <a:pPr algn="ctr"/>
                      <a:r>
                        <a:rPr sz="2000" b="1"/>
                        <a:t>Tiêu chí</a:t>
                      </a:r>
                      <a:endParaRPr sz="2000" b="1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BED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 b="1"/>
                        <a:t>LocalStorage</a:t>
                      </a:r>
                      <a:endParaRPr sz="2000" b="1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BED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 b="1"/>
                        <a:t>SessionStorage</a:t>
                      </a:r>
                      <a:endParaRPr sz="2000" b="1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BED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 b="1"/>
                        <a:t>Cookie</a:t>
                      </a:r>
                      <a:endParaRPr sz="2000" b="1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BEDFF"/>
                    </a:solidFill>
                  </a:tcPr>
                </a:tc>
              </a:tr>
              <a:tr h="788035">
                <a:tc>
                  <a:txBody>
                    <a:bodyPr/>
                    <a:p>
                      <a:pPr algn="ctr"/>
                      <a:r>
                        <a:rPr sz="2000"/>
                        <a:t>Thời gian lưu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Vĩnh viễn đến khi xóa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Xóa khi đóng tab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Có hạn dùng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58850">
                <a:tc>
                  <a:txBody>
                    <a:bodyPr/>
                    <a:p>
                      <a:pPr algn="ctr"/>
                      <a:r>
                        <a:rPr sz="2000"/>
                        <a:t>Dung lượng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 b="0" i="0">
                          <a:solidFill>
                            <a:srgbClr val="000000"/>
                          </a:solidFill>
                        </a:rPr>
                        <a:t>5 - 10 MB</a:t>
                      </a:r>
                      <a:r>
                        <a:rPr sz="2000" b="0" i="0">
                          <a:solidFill>
                            <a:srgbClr val="000000"/>
                          </a:solidFill>
                        </a:rPr>
                        <a:t>(Tùy trình duyệt)</a:t>
                      </a:r>
                      <a:endParaRPr sz="2000" b="0" i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 b="0" i="0">
                          <a:solidFill>
                            <a:srgbClr val="000000"/>
                          </a:solidFill>
                        </a:rPr>
                        <a:t>5 - 10 MB</a:t>
                      </a:r>
                      <a:r>
                        <a:rPr sz="2000" b="0" i="0">
                          <a:solidFill>
                            <a:srgbClr val="000000"/>
                          </a:solidFill>
                        </a:rPr>
                        <a:t>(Tùy trình duyệt)</a:t>
                      </a:r>
                      <a:endParaRPr sz="2000" b="0" i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Khoảng 4 KB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7400">
                <a:tc>
                  <a:txBody>
                    <a:bodyPr/>
                    <a:p>
                      <a:pPr algn="ctr"/>
                      <a:r>
                        <a:rPr sz="2000"/>
                        <a:t>Cơ chế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Đồng bộ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Đồng bộ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Phụ thuộc server và client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7400">
                <a:tc>
                  <a:txBody>
                    <a:bodyPr/>
                    <a:p>
                      <a:pPr algn="ctr"/>
                      <a:r>
                        <a:rPr sz="2000"/>
                        <a:t>Kiểu dữ liệu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String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String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String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8035">
                <a:tc>
                  <a:txBody>
                    <a:bodyPr/>
                    <a:p>
                      <a:pPr algn="ctr"/>
                      <a:r>
                        <a:rPr sz="2000"/>
                        <a:t>Bảo mật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Không có HttpOnly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Không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Có thể HttpOnly, Secure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7400">
                <a:tc>
                  <a:txBody>
                    <a:bodyPr/>
                    <a:p>
                      <a:pPr algn="ctr"/>
                      <a:r>
                        <a:rPr sz="2000"/>
                        <a:t>Gửi qua HTTP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Không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Không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sz="2000"/>
                        <a:t>Có</a:t>
                      </a:r>
                      <a:endParaRPr sz="2000"/>
                    </a:p>
                  </a:txBody>
                  <a:tcPr marL="0" marR="0" marT="0" marB="0" anchor="ctr" anchorCtr="0">
                    <a:lnL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0160" cap="flat" cmpd="sng">
                      <a:solidFill>
                        <a:srgbClr val="053BA3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NGHIÊN CỨU LÝ THUYẾT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575618" y="143707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Bootstrap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40" name="Group 40"/>
          <p:cNvGrpSpPr/>
          <p:nvPr/>
        </p:nvGrpSpPr>
        <p:grpSpPr>
          <a:xfrm rot="0">
            <a:off x="1624865" y="1454328"/>
            <a:ext cx="795887" cy="803695"/>
            <a:chOff x="0" y="0"/>
            <a:chExt cx="1061182" cy="1071594"/>
          </a:xfrm>
        </p:grpSpPr>
        <p:grpSp>
          <p:nvGrpSpPr>
            <p:cNvPr id="41" name="Group 41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50" name="TextBox 50"/>
          <p:cNvSpPr txBox="1"/>
          <p:nvPr/>
        </p:nvSpPr>
        <p:spPr>
          <a:xfrm>
            <a:off x="2575618" y="2000848"/>
            <a:ext cx="14490158" cy="700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5350" lvl="1" indent="-447675" algn="just">
              <a:lnSpc>
                <a:spcPts val="7800"/>
              </a:lnSpc>
              <a:buFont typeface="Arial" panose="020B0604020202020204"/>
              <a:buChar char="•"/>
            </a:pPr>
            <a:r>
              <a:rPr lang="en-US" sz="414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Khái niệm: Bootstrap là framework CSS mã nguồn mở, giúp xây dựng giao diện website nhanh, đồng nhất và tương thích nhiều thiết bị</a:t>
            </a:r>
            <a:endParaRPr lang="en-US" sz="414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895350" lvl="1" indent="-447675" algn="just">
              <a:lnSpc>
                <a:spcPts val="7800"/>
              </a:lnSpc>
              <a:buFont typeface="Arial" panose="020B0604020202020204"/>
              <a:buChar char="•"/>
            </a:pPr>
            <a:r>
              <a:rPr lang="en-US" sz="414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Ưu điểm</a:t>
            </a:r>
            <a:endParaRPr lang="en-US" sz="414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7800"/>
              </a:lnSpc>
            </a:pPr>
            <a:r>
              <a:rPr lang="en-US" sz="414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 + Tăng tốc độ phát triển giao diện</a:t>
            </a:r>
            <a:endParaRPr lang="en-US" sz="414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7800"/>
              </a:lnSpc>
            </a:pPr>
            <a:r>
              <a:rPr lang="en-US" sz="414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 + Dễ sử dụng, phù hợp người mới</a:t>
            </a:r>
            <a:endParaRPr lang="en-US" sz="414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7800"/>
              </a:lnSpc>
            </a:pPr>
            <a:r>
              <a:rPr lang="en-US" sz="414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 + Giao diện đồng bộ giữa các trang</a:t>
            </a:r>
            <a:endParaRPr lang="en-US" sz="414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11/26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1882394" y="1397178"/>
            <a:ext cx="795887" cy="803695"/>
            <a:chOff x="0" y="0"/>
            <a:chExt cx="1061182" cy="1071594"/>
          </a:xfrm>
        </p:grpSpPr>
        <p:grpSp>
          <p:nvGrpSpPr>
            <p:cNvPr id="38" name="Group 38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 rot="0">
            <a:off x="4430860" y="2141925"/>
            <a:ext cx="9426280" cy="6485419"/>
            <a:chOff x="0" y="0"/>
            <a:chExt cx="2210196" cy="152064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210196" cy="1520647"/>
            </a:xfrm>
            <a:custGeom>
              <a:avLst/>
              <a:gdLst/>
              <a:ahLst/>
              <a:cxnLst/>
              <a:rect l="l" t="t" r="r" b="b"/>
              <a:pathLst>
                <a:path w="2210196" h="1520647">
                  <a:moveTo>
                    <a:pt x="1643" y="0"/>
                  </a:moveTo>
                  <a:lnTo>
                    <a:pt x="2208554" y="0"/>
                  </a:lnTo>
                  <a:cubicBezTo>
                    <a:pt x="2209461" y="0"/>
                    <a:pt x="2210196" y="735"/>
                    <a:pt x="2210196" y="1643"/>
                  </a:cubicBezTo>
                  <a:lnTo>
                    <a:pt x="2210196" y="1519005"/>
                  </a:lnTo>
                  <a:cubicBezTo>
                    <a:pt x="2210196" y="1519440"/>
                    <a:pt x="2210023" y="1519858"/>
                    <a:pt x="2209715" y="1520166"/>
                  </a:cubicBezTo>
                  <a:cubicBezTo>
                    <a:pt x="2209407" y="1520474"/>
                    <a:pt x="2208989" y="1520647"/>
                    <a:pt x="2208554" y="1520647"/>
                  </a:cubicBezTo>
                  <a:lnTo>
                    <a:pt x="1643" y="1520647"/>
                  </a:lnTo>
                  <a:cubicBezTo>
                    <a:pt x="1207" y="1520647"/>
                    <a:pt x="789" y="1520474"/>
                    <a:pt x="481" y="1520166"/>
                  </a:cubicBezTo>
                  <a:cubicBezTo>
                    <a:pt x="173" y="1519858"/>
                    <a:pt x="0" y="1519440"/>
                    <a:pt x="0" y="1519005"/>
                  </a:cubicBezTo>
                  <a:lnTo>
                    <a:pt x="0" y="1643"/>
                  </a:lnTo>
                  <a:cubicBezTo>
                    <a:pt x="0" y="1207"/>
                    <a:pt x="173" y="789"/>
                    <a:pt x="481" y="481"/>
                  </a:cubicBezTo>
                  <a:cubicBezTo>
                    <a:pt x="789" y="173"/>
                    <a:pt x="1207" y="0"/>
                    <a:pt x="16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53BA3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2210196" cy="1568272"/>
            </a:xfrm>
            <a:prstGeom prst="rect">
              <a:avLst/>
            </a:prstGeom>
          </p:spPr>
          <p:txBody>
            <a:bodyPr lIns="57062" tIns="57062" rIns="57062" bIns="57062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id="50" name="Freeform 50"/>
          <p:cNvSpPr/>
          <p:nvPr/>
        </p:nvSpPr>
        <p:spPr>
          <a:xfrm>
            <a:off x="4584307" y="2294070"/>
            <a:ext cx="9135030" cy="6181130"/>
          </a:xfrm>
          <a:custGeom>
            <a:avLst/>
            <a:gdLst/>
            <a:ahLst/>
            <a:cxnLst/>
            <a:rect l="l" t="t" r="r" b="b"/>
            <a:pathLst>
              <a:path w="9135030" h="6181130">
                <a:moveTo>
                  <a:pt x="0" y="0"/>
                </a:moveTo>
                <a:lnTo>
                  <a:pt x="9135030" y="0"/>
                </a:lnTo>
                <a:lnTo>
                  <a:pt x="9135030" y="6181130"/>
                </a:lnTo>
                <a:lnTo>
                  <a:pt x="0" y="6181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21" t="-1463" r="-8119" b="-9365"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II. PHÂN TÍCH VÀ THIẾT KẾ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833146" y="137992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đồ website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7110324" y="8611035"/>
            <a:ext cx="4067352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3.1 Sơ đồ website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12/26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1882394" y="1397178"/>
            <a:ext cx="795887" cy="803695"/>
            <a:chOff x="0" y="0"/>
            <a:chExt cx="1061182" cy="1071594"/>
          </a:xfrm>
        </p:grpSpPr>
        <p:grpSp>
          <p:nvGrpSpPr>
            <p:cNvPr id="38" name="Group 38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47" name="TextBox 47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II. PHÂN TÍCH VÀ THIẾT KẾ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833146" y="137992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đồ chức năng của hệ thống website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50" name="Group 50"/>
          <p:cNvGrpSpPr/>
          <p:nvPr/>
        </p:nvGrpSpPr>
        <p:grpSpPr>
          <a:xfrm rot="0">
            <a:off x="820176" y="3321026"/>
            <a:ext cx="16647647" cy="3788420"/>
            <a:chOff x="0" y="0"/>
            <a:chExt cx="22196863" cy="5051227"/>
          </a:xfrm>
        </p:grpSpPr>
        <p:grpSp>
          <p:nvGrpSpPr>
            <p:cNvPr id="51" name="Group 51"/>
            <p:cNvGrpSpPr/>
            <p:nvPr/>
          </p:nvGrpSpPr>
          <p:grpSpPr>
            <a:xfrm rot="0">
              <a:off x="0" y="0"/>
              <a:ext cx="22196863" cy="4152785"/>
              <a:chOff x="0" y="0"/>
              <a:chExt cx="3903402" cy="730283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3903402" cy="730283"/>
              </a:xfrm>
              <a:custGeom>
                <a:avLst/>
                <a:gdLst/>
                <a:ahLst/>
                <a:cxnLst/>
                <a:rect l="l" t="t" r="r" b="b"/>
                <a:pathLst>
                  <a:path w="3903402" h="730283">
                    <a:moveTo>
                      <a:pt x="930" y="0"/>
                    </a:moveTo>
                    <a:lnTo>
                      <a:pt x="3902472" y="0"/>
                    </a:lnTo>
                    <a:cubicBezTo>
                      <a:pt x="3902719" y="0"/>
                      <a:pt x="3902956" y="98"/>
                      <a:pt x="3903130" y="272"/>
                    </a:cubicBezTo>
                    <a:cubicBezTo>
                      <a:pt x="3903304" y="447"/>
                      <a:pt x="3903402" y="683"/>
                      <a:pt x="3903402" y="930"/>
                    </a:cubicBezTo>
                    <a:lnTo>
                      <a:pt x="3903402" y="729353"/>
                    </a:lnTo>
                    <a:cubicBezTo>
                      <a:pt x="3903402" y="729600"/>
                      <a:pt x="3903304" y="729836"/>
                      <a:pt x="3903130" y="730011"/>
                    </a:cubicBezTo>
                    <a:cubicBezTo>
                      <a:pt x="3902956" y="730185"/>
                      <a:pt x="3902719" y="730283"/>
                      <a:pt x="3902472" y="730283"/>
                    </a:cubicBezTo>
                    <a:lnTo>
                      <a:pt x="930" y="730283"/>
                    </a:lnTo>
                    <a:cubicBezTo>
                      <a:pt x="683" y="730283"/>
                      <a:pt x="447" y="730185"/>
                      <a:pt x="272" y="730011"/>
                    </a:cubicBezTo>
                    <a:cubicBezTo>
                      <a:pt x="98" y="729836"/>
                      <a:pt x="0" y="729600"/>
                      <a:pt x="0" y="729353"/>
                    </a:cubicBezTo>
                    <a:lnTo>
                      <a:pt x="0" y="930"/>
                    </a:lnTo>
                    <a:cubicBezTo>
                      <a:pt x="0" y="683"/>
                      <a:pt x="98" y="447"/>
                      <a:pt x="272" y="272"/>
                    </a:cubicBezTo>
                    <a:cubicBezTo>
                      <a:pt x="447" y="98"/>
                      <a:pt x="683" y="0"/>
                      <a:pt x="9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53BA3"/>
                </a:solidFill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3903402" cy="777908"/>
              </a:xfrm>
              <a:prstGeom prst="rect">
                <a:avLst/>
              </a:prstGeom>
            </p:spPr>
            <p:txBody>
              <a:bodyPr lIns="57062" tIns="57062" rIns="57062" bIns="57062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sp>
          <p:nvSpPr>
            <p:cNvPr id="54" name="Freeform 54"/>
            <p:cNvSpPr/>
            <p:nvPr/>
          </p:nvSpPr>
          <p:spPr>
            <a:xfrm>
              <a:off x="255432" y="249418"/>
              <a:ext cx="21595991" cy="3239399"/>
            </a:xfrm>
            <a:custGeom>
              <a:avLst/>
              <a:gdLst/>
              <a:ahLst/>
              <a:cxnLst/>
              <a:rect l="l" t="t" r="r" b="b"/>
              <a:pathLst>
                <a:path w="21595991" h="3239399">
                  <a:moveTo>
                    <a:pt x="0" y="0"/>
                  </a:moveTo>
                  <a:lnTo>
                    <a:pt x="21595991" y="0"/>
                  </a:lnTo>
                  <a:lnTo>
                    <a:pt x="21595991" y="3239399"/>
                  </a:lnTo>
                  <a:lnTo>
                    <a:pt x="0" y="3239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5963655" y="4404585"/>
              <a:ext cx="10269552" cy="64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0"/>
                </a:lnSpc>
              </a:pPr>
              <a:r>
                <a:rPr lang="en-US" sz="2500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Hình 3.2 Sơ đồ chức năng tổng quát của website</a:t>
              </a:r>
              <a:endPara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13/26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1882394" y="1397178"/>
            <a:ext cx="795887" cy="803695"/>
            <a:chOff x="0" y="0"/>
            <a:chExt cx="1061182" cy="1071594"/>
          </a:xfrm>
        </p:grpSpPr>
        <p:grpSp>
          <p:nvGrpSpPr>
            <p:cNvPr id="38" name="Group 38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 rot="0">
            <a:off x="336359" y="3051054"/>
            <a:ext cx="7803537" cy="4851316"/>
            <a:chOff x="0" y="0"/>
            <a:chExt cx="1174689" cy="73028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174689" cy="730283"/>
            </a:xfrm>
            <a:custGeom>
              <a:avLst/>
              <a:gdLst/>
              <a:ahLst/>
              <a:cxnLst/>
              <a:rect l="l" t="t" r="r" b="b"/>
              <a:pathLst>
                <a:path w="1174689" h="730283">
                  <a:moveTo>
                    <a:pt x="1984" y="0"/>
                  </a:moveTo>
                  <a:lnTo>
                    <a:pt x="1172705" y="0"/>
                  </a:lnTo>
                  <a:cubicBezTo>
                    <a:pt x="1173231" y="0"/>
                    <a:pt x="1173736" y="209"/>
                    <a:pt x="1174108" y="581"/>
                  </a:cubicBezTo>
                  <a:cubicBezTo>
                    <a:pt x="1174480" y="953"/>
                    <a:pt x="1174689" y="1458"/>
                    <a:pt x="1174689" y="1984"/>
                  </a:cubicBezTo>
                  <a:lnTo>
                    <a:pt x="1174689" y="728299"/>
                  </a:lnTo>
                  <a:cubicBezTo>
                    <a:pt x="1174689" y="729395"/>
                    <a:pt x="1173801" y="730283"/>
                    <a:pt x="1172705" y="730283"/>
                  </a:cubicBezTo>
                  <a:lnTo>
                    <a:pt x="1984" y="730283"/>
                  </a:lnTo>
                  <a:cubicBezTo>
                    <a:pt x="1458" y="730283"/>
                    <a:pt x="953" y="730074"/>
                    <a:pt x="581" y="729702"/>
                  </a:cubicBezTo>
                  <a:cubicBezTo>
                    <a:pt x="209" y="729330"/>
                    <a:pt x="0" y="728825"/>
                    <a:pt x="0" y="728299"/>
                  </a:cubicBezTo>
                  <a:lnTo>
                    <a:pt x="0" y="1984"/>
                  </a:lnTo>
                  <a:cubicBezTo>
                    <a:pt x="0" y="1458"/>
                    <a:pt x="209" y="953"/>
                    <a:pt x="581" y="581"/>
                  </a:cubicBezTo>
                  <a:cubicBezTo>
                    <a:pt x="953" y="209"/>
                    <a:pt x="1458" y="0"/>
                    <a:pt x="1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53BA3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1174689" cy="777908"/>
            </a:xfrm>
            <a:prstGeom prst="rect">
              <a:avLst/>
            </a:prstGeom>
          </p:spPr>
          <p:txBody>
            <a:bodyPr lIns="57062" tIns="57062" rIns="57062" bIns="57062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id="50" name="Freeform 50"/>
          <p:cNvSpPr/>
          <p:nvPr/>
        </p:nvSpPr>
        <p:spPr>
          <a:xfrm>
            <a:off x="741919" y="3340645"/>
            <a:ext cx="6669447" cy="4272134"/>
          </a:xfrm>
          <a:custGeom>
            <a:avLst/>
            <a:gdLst/>
            <a:ahLst/>
            <a:cxnLst/>
            <a:rect l="l" t="t" r="r" b="b"/>
            <a:pathLst>
              <a:path w="6669447" h="4272134">
                <a:moveTo>
                  <a:pt x="0" y="0"/>
                </a:moveTo>
                <a:lnTo>
                  <a:pt x="6669447" y="0"/>
                </a:lnTo>
                <a:lnTo>
                  <a:pt x="6669447" y="4272134"/>
                </a:lnTo>
                <a:lnTo>
                  <a:pt x="0" y="4272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8796312" y="3340645"/>
            <a:ext cx="8901721" cy="3267395"/>
          </a:xfrm>
          <a:custGeom>
            <a:avLst/>
            <a:gdLst/>
            <a:ahLst/>
            <a:cxnLst/>
            <a:rect l="l" t="t" r="r" b="b"/>
            <a:pathLst>
              <a:path w="8901721" h="3267395">
                <a:moveTo>
                  <a:pt x="0" y="0"/>
                </a:moveTo>
                <a:lnTo>
                  <a:pt x="8901722" y="0"/>
                </a:lnTo>
                <a:lnTo>
                  <a:pt x="8901722" y="3267394"/>
                </a:lnTo>
                <a:lnTo>
                  <a:pt x="0" y="3267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253732" y="8045245"/>
            <a:ext cx="796879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3.3 Sơ đồ chức năng quản lý thông tin cá nhân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II. PHÂN TÍCH VÀ THIẾT KẾ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833146" y="137992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đồ chức năng của hệ thống website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56" name="Group 56"/>
          <p:cNvGrpSpPr/>
          <p:nvPr/>
        </p:nvGrpSpPr>
        <p:grpSpPr>
          <a:xfrm rot="0">
            <a:off x="8568693" y="3051054"/>
            <a:ext cx="9382949" cy="4851316"/>
            <a:chOff x="0" y="0"/>
            <a:chExt cx="1412443" cy="73028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412443" cy="730283"/>
            </a:xfrm>
            <a:custGeom>
              <a:avLst/>
              <a:gdLst/>
              <a:ahLst/>
              <a:cxnLst/>
              <a:rect l="l" t="t" r="r" b="b"/>
              <a:pathLst>
                <a:path w="1412443" h="730283">
                  <a:moveTo>
                    <a:pt x="1650" y="0"/>
                  </a:moveTo>
                  <a:lnTo>
                    <a:pt x="1410793" y="0"/>
                  </a:lnTo>
                  <a:cubicBezTo>
                    <a:pt x="1411230" y="0"/>
                    <a:pt x="1411650" y="174"/>
                    <a:pt x="1411960" y="483"/>
                  </a:cubicBezTo>
                  <a:cubicBezTo>
                    <a:pt x="1412269" y="793"/>
                    <a:pt x="1412443" y="1213"/>
                    <a:pt x="1412443" y="1650"/>
                  </a:cubicBezTo>
                  <a:lnTo>
                    <a:pt x="1412443" y="728633"/>
                  </a:lnTo>
                  <a:cubicBezTo>
                    <a:pt x="1412443" y="729544"/>
                    <a:pt x="1411704" y="730283"/>
                    <a:pt x="1410793" y="730283"/>
                  </a:cubicBezTo>
                  <a:lnTo>
                    <a:pt x="1650" y="730283"/>
                  </a:lnTo>
                  <a:cubicBezTo>
                    <a:pt x="1213" y="730283"/>
                    <a:pt x="793" y="730109"/>
                    <a:pt x="483" y="729800"/>
                  </a:cubicBezTo>
                  <a:cubicBezTo>
                    <a:pt x="174" y="729490"/>
                    <a:pt x="0" y="729070"/>
                    <a:pt x="0" y="728633"/>
                  </a:cubicBezTo>
                  <a:lnTo>
                    <a:pt x="0" y="1650"/>
                  </a:lnTo>
                  <a:cubicBezTo>
                    <a:pt x="0" y="1213"/>
                    <a:pt x="174" y="793"/>
                    <a:pt x="483" y="483"/>
                  </a:cubicBezTo>
                  <a:cubicBezTo>
                    <a:pt x="793" y="174"/>
                    <a:pt x="1213" y="0"/>
                    <a:pt x="16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53BA3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1412443" cy="777908"/>
            </a:xfrm>
            <a:prstGeom prst="rect">
              <a:avLst/>
            </a:prstGeom>
          </p:spPr>
          <p:txBody>
            <a:bodyPr lIns="57062" tIns="57062" rIns="57062" bIns="57062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9559660" y="8045245"/>
            <a:ext cx="796879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3.4 Sơ đồ chức năng quản lý sản phẩm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14/26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1882394" y="1397178"/>
            <a:ext cx="795887" cy="803695"/>
            <a:chOff x="0" y="0"/>
            <a:chExt cx="1061182" cy="1071594"/>
          </a:xfrm>
        </p:grpSpPr>
        <p:grpSp>
          <p:nvGrpSpPr>
            <p:cNvPr id="38" name="Group 38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 rot="0">
            <a:off x="336359" y="3051054"/>
            <a:ext cx="8189355" cy="4851316"/>
            <a:chOff x="0" y="0"/>
            <a:chExt cx="1232768" cy="73028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232768" cy="730283"/>
            </a:xfrm>
            <a:custGeom>
              <a:avLst/>
              <a:gdLst/>
              <a:ahLst/>
              <a:cxnLst/>
              <a:rect l="l" t="t" r="r" b="b"/>
              <a:pathLst>
                <a:path w="1232768" h="730283">
                  <a:moveTo>
                    <a:pt x="1891" y="0"/>
                  </a:moveTo>
                  <a:lnTo>
                    <a:pt x="1230877" y="0"/>
                  </a:lnTo>
                  <a:cubicBezTo>
                    <a:pt x="1231379" y="0"/>
                    <a:pt x="1231859" y="199"/>
                    <a:pt x="1232214" y="554"/>
                  </a:cubicBezTo>
                  <a:cubicBezTo>
                    <a:pt x="1232569" y="908"/>
                    <a:pt x="1232768" y="1389"/>
                    <a:pt x="1232768" y="1891"/>
                  </a:cubicBezTo>
                  <a:lnTo>
                    <a:pt x="1232768" y="728392"/>
                  </a:lnTo>
                  <a:cubicBezTo>
                    <a:pt x="1232768" y="729436"/>
                    <a:pt x="1231921" y="730283"/>
                    <a:pt x="1230877" y="730283"/>
                  </a:cubicBezTo>
                  <a:lnTo>
                    <a:pt x="1891" y="730283"/>
                  </a:lnTo>
                  <a:cubicBezTo>
                    <a:pt x="1389" y="730283"/>
                    <a:pt x="908" y="730084"/>
                    <a:pt x="554" y="729729"/>
                  </a:cubicBezTo>
                  <a:cubicBezTo>
                    <a:pt x="199" y="729375"/>
                    <a:pt x="0" y="728894"/>
                    <a:pt x="0" y="728392"/>
                  </a:cubicBezTo>
                  <a:lnTo>
                    <a:pt x="0" y="1891"/>
                  </a:lnTo>
                  <a:cubicBezTo>
                    <a:pt x="0" y="847"/>
                    <a:pt x="847" y="0"/>
                    <a:pt x="18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53BA3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1232768" cy="777908"/>
            </a:xfrm>
            <a:prstGeom prst="rect">
              <a:avLst/>
            </a:prstGeom>
          </p:spPr>
          <p:txBody>
            <a:bodyPr lIns="57062" tIns="57062" rIns="57062" bIns="57062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id="50" name="Group 50"/>
          <p:cNvGrpSpPr/>
          <p:nvPr/>
        </p:nvGrpSpPr>
        <p:grpSpPr>
          <a:xfrm rot="0">
            <a:off x="8832673" y="3051054"/>
            <a:ext cx="9118968" cy="4851316"/>
            <a:chOff x="0" y="0"/>
            <a:chExt cx="1372705" cy="73028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372705" cy="730283"/>
            </a:xfrm>
            <a:custGeom>
              <a:avLst/>
              <a:gdLst/>
              <a:ahLst/>
              <a:cxnLst/>
              <a:rect l="l" t="t" r="r" b="b"/>
              <a:pathLst>
                <a:path w="1372705" h="730283">
                  <a:moveTo>
                    <a:pt x="1698" y="0"/>
                  </a:moveTo>
                  <a:lnTo>
                    <a:pt x="1371007" y="0"/>
                  </a:lnTo>
                  <a:cubicBezTo>
                    <a:pt x="1371945" y="0"/>
                    <a:pt x="1372705" y="760"/>
                    <a:pt x="1372705" y="1698"/>
                  </a:cubicBezTo>
                  <a:lnTo>
                    <a:pt x="1372705" y="728585"/>
                  </a:lnTo>
                  <a:cubicBezTo>
                    <a:pt x="1372705" y="729035"/>
                    <a:pt x="1372526" y="729467"/>
                    <a:pt x="1372208" y="729786"/>
                  </a:cubicBezTo>
                  <a:cubicBezTo>
                    <a:pt x="1371889" y="730104"/>
                    <a:pt x="1371458" y="730283"/>
                    <a:pt x="1371007" y="730283"/>
                  </a:cubicBezTo>
                  <a:lnTo>
                    <a:pt x="1698" y="730283"/>
                  </a:lnTo>
                  <a:cubicBezTo>
                    <a:pt x="1248" y="730283"/>
                    <a:pt x="816" y="730104"/>
                    <a:pt x="497" y="729786"/>
                  </a:cubicBezTo>
                  <a:cubicBezTo>
                    <a:pt x="179" y="729467"/>
                    <a:pt x="0" y="729035"/>
                    <a:pt x="0" y="728585"/>
                  </a:cubicBezTo>
                  <a:lnTo>
                    <a:pt x="0" y="1698"/>
                  </a:lnTo>
                  <a:cubicBezTo>
                    <a:pt x="0" y="1248"/>
                    <a:pt x="179" y="816"/>
                    <a:pt x="497" y="497"/>
                  </a:cubicBezTo>
                  <a:cubicBezTo>
                    <a:pt x="816" y="179"/>
                    <a:pt x="1248" y="0"/>
                    <a:pt x="16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53BA3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1372705" cy="777908"/>
            </a:xfrm>
            <a:prstGeom prst="rect">
              <a:avLst/>
            </a:prstGeom>
          </p:spPr>
          <p:txBody>
            <a:bodyPr lIns="57062" tIns="57062" rIns="57062" bIns="57062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id="53" name="Freeform 53"/>
          <p:cNvSpPr/>
          <p:nvPr/>
        </p:nvSpPr>
        <p:spPr>
          <a:xfrm>
            <a:off x="773436" y="3852489"/>
            <a:ext cx="7315200" cy="3248445"/>
          </a:xfrm>
          <a:custGeom>
            <a:avLst/>
            <a:gdLst/>
            <a:ahLst/>
            <a:cxnLst/>
            <a:rect l="l" t="t" r="r" b="b"/>
            <a:pathLst>
              <a:path w="7315200" h="3248445">
                <a:moveTo>
                  <a:pt x="0" y="0"/>
                </a:moveTo>
                <a:lnTo>
                  <a:pt x="7315200" y="0"/>
                </a:lnTo>
                <a:lnTo>
                  <a:pt x="7315200" y="3248445"/>
                </a:lnTo>
                <a:lnTo>
                  <a:pt x="0" y="3248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9351161" y="3742906"/>
            <a:ext cx="8081992" cy="3467611"/>
          </a:xfrm>
          <a:custGeom>
            <a:avLst/>
            <a:gdLst/>
            <a:ahLst/>
            <a:cxnLst/>
            <a:rect l="l" t="t" r="r" b="b"/>
            <a:pathLst>
              <a:path w="8081992" h="3467611">
                <a:moveTo>
                  <a:pt x="0" y="0"/>
                </a:moveTo>
                <a:lnTo>
                  <a:pt x="8081992" y="0"/>
                </a:lnTo>
                <a:lnTo>
                  <a:pt x="8081992" y="3467611"/>
                </a:lnTo>
                <a:lnTo>
                  <a:pt x="0" y="3467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336359" y="8086725"/>
            <a:ext cx="796879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3.5 Sơ đồ chức năng quản lý yêu thích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II. PHÂN TÍCH VÀ THIẾT KẾ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2833146" y="137992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đồ chức năng của hệ thống website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9559660" y="8045245"/>
            <a:ext cx="796879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3.6 Sơ đồ chức năng quản lý giỏ hàng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15/26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1882394" y="1397178"/>
            <a:ext cx="795887" cy="803695"/>
            <a:chOff x="0" y="0"/>
            <a:chExt cx="1061182" cy="1071594"/>
          </a:xfrm>
        </p:grpSpPr>
        <p:grpSp>
          <p:nvGrpSpPr>
            <p:cNvPr id="38" name="Group 38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 rot="0">
            <a:off x="336359" y="3051054"/>
            <a:ext cx="8807641" cy="4851316"/>
            <a:chOff x="0" y="0"/>
            <a:chExt cx="1325840" cy="73028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325840" cy="730283"/>
            </a:xfrm>
            <a:custGeom>
              <a:avLst/>
              <a:gdLst/>
              <a:ahLst/>
              <a:cxnLst/>
              <a:rect l="l" t="t" r="r" b="b"/>
              <a:pathLst>
                <a:path w="1325840" h="730283">
                  <a:moveTo>
                    <a:pt x="1758" y="0"/>
                  </a:moveTo>
                  <a:lnTo>
                    <a:pt x="1324082" y="0"/>
                  </a:lnTo>
                  <a:cubicBezTo>
                    <a:pt x="1325053" y="0"/>
                    <a:pt x="1325840" y="787"/>
                    <a:pt x="1325840" y="1758"/>
                  </a:cubicBezTo>
                  <a:lnTo>
                    <a:pt x="1325840" y="728525"/>
                  </a:lnTo>
                  <a:cubicBezTo>
                    <a:pt x="1325840" y="729496"/>
                    <a:pt x="1325053" y="730283"/>
                    <a:pt x="1324082" y="730283"/>
                  </a:cubicBezTo>
                  <a:lnTo>
                    <a:pt x="1758" y="730283"/>
                  </a:lnTo>
                  <a:cubicBezTo>
                    <a:pt x="787" y="730283"/>
                    <a:pt x="0" y="729496"/>
                    <a:pt x="0" y="728525"/>
                  </a:cubicBezTo>
                  <a:lnTo>
                    <a:pt x="0" y="1758"/>
                  </a:lnTo>
                  <a:cubicBezTo>
                    <a:pt x="0" y="787"/>
                    <a:pt x="787" y="0"/>
                    <a:pt x="17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53BA3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1325840" cy="777908"/>
            </a:xfrm>
            <a:prstGeom prst="rect">
              <a:avLst/>
            </a:prstGeom>
          </p:spPr>
          <p:txBody>
            <a:bodyPr lIns="57062" tIns="57062" rIns="57062" bIns="57062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id="50" name="Group 50"/>
          <p:cNvGrpSpPr/>
          <p:nvPr/>
        </p:nvGrpSpPr>
        <p:grpSpPr>
          <a:xfrm rot="0">
            <a:off x="11360904" y="3051054"/>
            <a:ext cx="4366301" cy="4851316"/>
            <a:chOff x="0" y="0"/>
            <a:chExt cx="657272" cy="73028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57272" cy="730283"/>
            </a:xfrm>
            <a:custGeom>
              <a:avLst/>
              <a:gdLst/>
              <a:ahLst/>
              <a:cxnLst/>
              <a:rect l="l" t="t" r="r" b="b"/>
              <a:pathLst>
                <a:path w="657272" h="730283">
                  <a:moveTo>
                    <a:pt x="3546" y="0"/>
                  </a:moveTo>
                  <a:lnTo>
                    <a:pt x="653726" y="0"/>
                  </a:lnTo>
                  <a:cubicBezTo>
                    <a:pt x="654667" y="0"/>
                    <a:pt x="655569" y="374"/>
                    <a:pt x="656234" y="1039"/>
                  </a:cubicBezTo>
                  <a:cubicBezTo>
                    <a:pt x="656899" y="1704"/>
                    <a:pt x="657272" y="2606"/>
                    <a:pt x="657272" y="3546"/>
                  </a:cubicBezTo>
                  <a:lnTo>
                    <a:pt x="657272" y="726737"/>
                  </a:lnTo>
                  <a:cubicBezTo>
                    <a:pt x="657272" y="728695"/>
                    <a:pt x="655685" y="730283"/>
                    <a:pt x="653726" y="730283"/>
                  </a:cubicBezTo>
                  <a:lnTo>
                    <a:pt x="3546" y="730283"/>
                  </a:lnTo>
                  <a:cubicBezTo>
                    <a:pt x="2606" y="730283"/>
                    <a:pt x="1704" y="729909"/>
                    <a:pt x="1039" y="729244"/>
                  </a:cubicBezTo>
                  <a:cubicBezTo>
                    <a:pt x="374" y="728579"/>
                    <a:pt x="0" y="727677"/>
                    <a:pt x="0" y="726737"/>
                  </a:cubicBezTo>
                  <a:lnTo>
                    <a:pt x="0" y="3546"/>
                  </a:lnTo>
                  <a:cubicBezTo>
                    <a:pt x="0" y="2606"/>
                    <a:pt x="374" y="1704"/>
                    <a:pt x="1039" y="1039"/>
                  </a:cubicBezTo>
                  <a:cubicBezTo>
                    <a:pt x="1704" y="374"/>
                    <a:pt x="2606" y="0"/>
                    <a:pt x="35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53BA3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657272" cy="777908"/>
            </a:xfrm>
            <a:prstGeom prst="rect">
              <a:avLst/>
            </a:prstGeom>
          </p:spPr>
          <p:txBody>
            <a:bodyPr lIns="57062" tIns="57062" rIns="57062" bIns="57062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id="53" name="Freeform 53"/>
          <p:cNvSpPr/>
          <p:nvPr/>
        </p:nvSpPr>
        <p:spPr>
          <a:xfrm>
            <a:off x="490569" y="3742906"/>
            <a:ext cx="7880935" cy="3467611"/>
          </a:xfrm>
          <a:custGeom>
            <a:avLst/>
            <a:gdLst/>
            <a:ahLst/>
            <a:cxnLst/>
            <a:rect l="l" t="t" r="r" b="b"/>
            <a:pathLst>
              <a:path w="7880935" h="3467611">
                <a:moveTo>
                  <a:pt x="0" y="0"/>
                </a:moveTo>
                <a:lnTo>
                  <a:pt x="7880935" y="0"/>
                </a:lnTo>
                <a:lnTo>
                  <a:pt x="7880935" y="3467611"/>
                </a:lnTo>
                <a:lnTo>
                  <a:pt x="0" y="3467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1937224" y="3377995"/>
            <a:ext cx="2787445" cy="4114800"/>
          </a:xfrm>
          <a:custGeom>
            <a:avLst/>
            <a:gdLst/>
            <a:ahLst/>
            <a:cxnLst/>
            <a:rect l="l" t="t" r="r" b="b"/>
            <a:pathLst>
              <a:path w="2787445" h="4114800">
                <a:moveTo>
                  <a:pt x="0" y="0"/>
                </a:moveTo>
                <a:lnTo>
                  <a:pt x="2787445" y="0"/>
                </a:lnTo>
                <a:lnTo>
                  <a:pt x="27874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336359" y="8086725"/>
            <a:ext cx="796879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3.7 Sơ đồ chức năng quản lý đơn hàng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II. PHÂN TÍCH VÀ THIẾT KẾ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2833146" y="137992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đồ chức năng của hệ thống website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9559660" y="8045245"/>
            <a:ext cx="796879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3.8 Sơ đồ chức năng quản lý liên hệ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16/26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1882394" y="1397178"/>
            <a:ext cx="795887" cy="803695"/>
            <a:chOff x="0" y="0"/>
            <a:chExt cx="1061182" cy="1071594"/>
          </a:xfrm>
        </p:grpSpPr>
        <p:grpSp>
          <p:nvGrpSpPr>
            <p:cNvPr id="38" name="Group 38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 rot="0">
            <a:off x="682529" y="2623311"/>
            <a:ext cx="16922941" cy="5379277"/>
            <a:chOff x="0" y="0"/>
            <a:chExt cx="2547460" cy="80975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547460" cy="809759"/>
            </a:xfrm>
            <a:custGeom>
              <a:avLst/>
              <a:gdLst/>
              <a:ahLst/>
              <a:cxnLst/>
              <a:rect l="l" t="t" r="r" b="b"/>
              <a:pathLst>
                <a:path w="2547460" h="809759">
                  <a:moveTo>
                    <a:pt x="915" y="0"/>
                  </a:moveTo>
                  <a:lnTo>
                    <a:pt x="2546546" y="0"/>
                  </a:lnTo>
                  <a:cubicBezTo>
                    <a:pt x="2546788" y="0"/>
                    <a:pt x="2547021" y="96"/>
                    <a:pt x="2547192" y="268"/>
                  </a:cubicBezTo>
                  <a:cubicBezTo>
                    <a:pt x="2547364" y="440"/>
                    <a:pt x="2547460" y="672"/>
                    <a:pt x="2547460" y="915"/>
                  </a:cubicBezTo>
                  <a:lnTo>
                    <a:pt x="2547460" y="808844"/>
                  </a:lnTo>
                  <a:cubicBezTo>
                    <a:pt x="2547460" y="809086"/>
                    <a:pt x="2547364" y="809319"/>
                    <a:pt x="2547192" y="809491"/>
                  </a:cubicBezTo>
                  <a:cubicBezTo>
                    <a:pt x="2547021" y="809662"/>
                    <a:pt x="2546788" y="809759"/>
                    <a:pt x="2546546" y="809759"/>
                  </a:cubicBezTo>
                  <a:lnTo>
                    <a:pt x="915" y="809759"/>
                  </a:lnTo>
                  <a:cubicBezTo>
                    <a:pt x="672" y="809759"/>
                    <a:pt x="440" y="809662"/>
                    <a:pt x="268" y="809491"/>
                  </a:cubicBezTo>
                  <a:cubicBezTo>
                    <a:pt x="96" y="809319"/>
                    <a:pt x="0" y="809086"/>
                    <a:pt x="0" y="808844"/>
                  </a:cubicBezTo>
                  <a:lnTo>
                    <a:pt x="0" y="915"/>
                  </a:lnTo>
                  <a:cubicBezTo>
                    <a:pt x="0" y="672"/>
                    <a:pt x="96" y="440"/>
                    <a:pt x="268" y="268"/>
                  </a:cubicBezTo>
                  <a:cubicBezTo>
                    <a:pt x="440" y="96"/>
                    <a:pt x="672" y="0"/>
                    <a:pt x="9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53BA3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2547460" cy="857384"/>
            </a:xfrm>
            <a:prstGeom prst="rect">
              <a:avLst/>
            </a:prstGeom>
          </p:spPr>
          <p:txBody>
            <a:bodyPr lIns="57062" tIns="57062" rIns="57062" bIns="57062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id="50" name="Freeform 50"/>
          <p:cNvSpPr/>
          <p:nvPr/>
        </p:nvSpPr>
        <p:spPr>
          <a:xfrm>
            <a:off x="923779" y="2819998"/>
            <a:ext cx="16440442" cy="4969216"/>
          </a:xfrm>
          <a:custGeom>
            <a:avLst/>
            <a:gdLst/>
            <a:ahLst/>
            <a:cxnLst/>
            <a:rect l="l" t="t" r="r" b="b"/>
            <a:pathLst>
              <a:path w="16440442" h="4969216">
                <a:moveTo>
                  <a:pt x="0" y="0"/>
                </a:moveTo>
                <a:lnTo>
                  <a:pt x="16440442" y="0"/>
                </a:lnTo>
                <a:lnTo>
                  <a:pt x="16440442" y="4969216"/>
                </a:lnTo>
                <a:lnTo>
                  <a:pt x="0" y="4969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5159605" y="8002589"/>
            <a:ext cx="796879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3.9 Sơ đồ chức năng quản trị hệ thống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II. PHÂN TÍCH VÀ THIẾT KẾ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2833146" y="137992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đồ chức năng của hệ thống website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17/26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57431" y="2662057"/>
            <a:ext cx="10973051" cy="583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85"/>
              </a:lnSpc>
            </a:pPr>
            <a:r>
              <a:rPr lang="en-US" sz="4535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TỔNG QUAN VỀ ĐỀ TÀI</a:t>
            </a:r>
            <a:endParaRPr lang="en-US" sz="4535" b="1">
              <a:solidFill>
                <a:srgbClr val="053BA3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9385"/>
              </a:lnSpc>
            </a:pPr>
            <a:r>
              <a:rPr lang="en-US" sz="4535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II. NGHIÊN CỨU LÝ THUYẾT</a:t>
            </a:r>
            <a:endParaRPr lang="en-US" sz="4535" b="1">
              <a:solidFill>
                <a:srgbClr val="053BA3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9385"/>
              </a:lnSpc>
            </a:pPr>
            <a:r>
              <a:rPr lang="en-US" sz="4535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III. PHÂN TÍCH VÀ THIẾT KẾ</a:t>
            </a:r>
            <a:endParaRPr lang="en-US" sz="4535" b="1">
              <a:solidFill>
                <a:srgbClr val="053BA3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9385"/>
              </a:lnSpc>
            </a:pPr>
            <a:r>
              <a:rPr lang="en-US" sz="4535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IV. KẾT QUẢ ĐẠT ĐƯỢC</a:t>
            </a:r>
            <a:endParaRPr lang="en-US" sz="4535" b="1">
              <a:solidFill>
                <a:srgbClr val="053BA3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9385"/>
              </a:lnSpc>
            </a:pPr>
            <a:r>
              <a:rPr lang="en-US" sz="4535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V. KẾT LUẬN VÀ HƯỚNG PHÁT TRIỂN</a:t>
            </a:r>
            <a:endParaRPr lang="en-US" sz="4535" b="1">
              <a:solidFill>
                <a:srgbClr val="053BA3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771037" y="1208027"/>
            <a:ext cx="349562" cy="753192"/>
          </a:xfrm>
          <a:custGeom>
            <a:avLst/>
            <a:gdLst/>
            <a:ahLst/>
            <a:cxnLst/>
            <a:rect l="l" t="t" r="r" b="b"/>
            <a:pathLst>
              <a:path w="349562" h="753192">
                <a:moveTo>
                  <a:pt x="0" y="0"/>
                </a:moveTo>
                <a:lnTo>
                  <a:pt x="349562" y="0"/>
                </a:lnTo>
                <a:lnTo>
                  <a:pt x="349562" y="753192"/>
                </a:lnTo>
                <a:lnTo>
                  <a:pt x="0" y="75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722" r="-56423" b="-5884"/>
            </a:stretch>
          </a:blipFill>
        </p:spPr>
      </p:sp>
      <p:grpSp>
        <p:nvGrpSpPr>
          <p:cNvPr id="34" name="Group 34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8" name="Freeform 38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07652" t="-5236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40" name="Group 40"/>
          <p:cNvGrpSpPr/>
          <p:nvPr/>
        </p:nvGrpSpPr>
        <p:grpSpPr>
          <a:xfrm rot="0">
            <a:off x="1028700" y="1028700"/>
            <a:ext cx="4768676" cy="1239863"/>
            <a:chOff x="0" y="0"/>
            <a:chExt cx="6358235" cy="1653151"/>
          </a:xfrm>
        </p:grpSpPr>
        <p:grpSp>
          <p:nvGrpSpPr>
            <p:cNvPr id="41" name="Group 41"/>
            <p:cNvGrpSpPr/>
            <p:nvPr/>
          </p:nvGrpSpPr>
          <p:grpSpPr>
            <a:xfrm rot="-5400000">
              <a:off x="2352542" y="-2352542"/>
              <a:ext cx="1653151" cy="6358235"/>
              <a:chOff x="0" y="0"/>
              <a:chExt cx="231052" cy="88865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31052" cy="888657"/>
              </a:xfrm>
              <a:custGeom>
                <a:avLst/>
                <a:gdLst/>
                <a:ahLst/>
                <a:cxnLst/>
                <a:rect l="l" t="t" r="r" b="b"/>
                <a:pathLst>
                  <a:path w="231052" h="888657">
                    <a:moveTo>
                      <a:pt x="231052" y="0"/>
                    </a:moveTo>
                    <a:lnTo>
                      <a:pt x="231052" y="774357"/>
                    </a:lnTo>
                    <a:lnTo>
                      <a:pt x="115526" y="888657"/>
                    </a:lnTo>
                    <a:lnTo>
                      <a:pt x="0" y="774357"/>
                    </a:lnTo>
                    <a:lnTo>
                      <a:pt x="0" y="0"/>
                    </a:lnTo>
                    <a:lnTo>
                      <a:pt x="231052" y="0"/>
                    </a:lnTo>
                    <a:close/>
                  </a:path>
                </a:pathLst>
              </a:custGeom>
              <a:solidFill>
                <a:srgbClr val="053484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231052" cy="812457"/>
              </a:xfrm>
              <a:prstGeom prst="rect">
                <a:avLst/>
              </a:prstGeom>
            </p:spPr>
            <p:txBody>
              <a:bodyPr lIns="71796" tIns="71796" rIns="71796" bIns="71796" rtlCol="0" anchor="ctr"/>
              <a:lstStyle/>
              <a:p>
                <a:pPr algn="ctr">
                  <a:lnSpc>
                    <a:spcPts val="3090"/>
                  </a:lnSpc>
                </a:p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5400000">
              <a:off x="2326694" y="-2266975"/>
              <a:ext cx="1653151" cy="6187101"/>
              <a:chOff x="0" y="0"/>
              <a:chExt cx="231052" cy="864738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231052" cy="864738"/>
              </a:xfrm>
              <a:custGeom>
                <a:avLst/>
                <a:gdLst/>
                <a:ahLst/>
                <a:cxnLst/>
                <a:rect l="l" t="t" r="r" b="b"/>
                <a:pathLst>
                  <a:path w="231052" h="864738">
                    <a:moveTo>
                      <a:pt x="231052" y="0"/>
                    </a:moveTo>
                    <a:lnTo>
                      <a:pt x="231052" y="750438"/>
                    </a:lnTo>
                    <a:lnTo>
                      <a:pt x="115526" y="864738"/>
                    </a:lnTo>
                    <a:lnTo>
                      <a:pt x="0" y="750438"/>
                    </a:lnTo>
                    <a:lnTo>
                      <a:pt x="0" y="0"/>
                    </a:lnTo>
                    <a:lnTo>
                      <a:pt x="231052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231052" cy="788538"/>
              </a:xfrm>
              <a:prstGeom prst="rect">
                <a:avLst/>
              </a:prstGeom>
            </p:spPr>
            <p:txBody>
              <a:bodyPr lIns="71796" tIns="71796" rIns="71796" bIns="71796" rtlCol="0" anchor="ctr"/>
              <a:lstStyle/>
              <a:p>
                <a:pPr algn="ctr">
                  <a:lnSpc>
                    <a:spcPts val="3090"/>
                  </a:lnSpc>
                </a:pPr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5400000">
              <a:off x="2295791" y="-2173288"/>
              <a:ext cx="1653151" cy="5999726"/>
              <a:chOff x="0" y="0"/>
              <a:chExt cx="231052" cy="83855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231052" cy="838550"/>
              </a:xfrm>
              <a:custGeom>
                <a:avLst/>
                <a:gdLst/>
                <a:ahLst/>
                <a:cxnLst/>
                <a:rect l="l" t="t" r="r" b="b"/>
                <a:pathLst>
                  <a:path w="231052" h="838550">
                    <a:moveTo>
                      <a:pt x="231052" y="0"/>
                    </a:moveTo>
                    <a:lnTo>
                      <a:pt x="231052" y="724250"/>
                    </a:lnTo>
                    <a:lnTo>
                      <a:pt x="115526" y="838550"/>
                    </a:lnTo>
                    <a:lnTo>
                      <a:pt x="0" y="724250"/>
                    </a:lnTo>
                    <a:lnTo>
                      <a:pt x="0" y="0"/>
                    </a:lnTo>
                    <a:lnTo>
                      <a:pt x="231052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38100"/>
                <a:ext cx="231052" cy="762350"/>
              </a:xfrm>
              <a:prstGeom prst="rect">
                <a:avLst/>
              </a:prstGeom>
            </p:spPr>
            <p:txBody>
              <a:bodyPr lIns="71796" tIns="71796" rIns="71796" bIns="71796" rtlCol="0" anchor="ctr"/>
              <a:lstStyle/>
              <a:p>
                <a:pPr algn="ctr">
                  <a:lnSpc>
                    <a:spcPts val="3090"/>
                  </a:lnSpc>
                </a:pPr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-5400000">
              <a:off x="2270436" y="-2083343"/>
              <a:ext cx="1653151" cy="5819836"/>
              <a:chOff x="0" y="0"/>
              <a:chExt cx="231052" cy="81340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231052" cy="813408"/>
              </a:xfrm>
              <a:custGeom>
                <a:avLst/>
                <a:gdLst/>
                <a:ahLst/>
                <a:cxnLst/>
                <a:rect l="l" t="t" r="r" b="b"/>
                <a:pathLst>
                  <a:path w="231052" h="813408">
                    <a:moveTo>
                      <a:pt x="231052" y="0"/>
                    </a:moveTo>
                    <a:lnTo>
                      <a:pt x="231052" y="699107"/>
                    </a:lnTo>
                    <a:lnTo>
                      <a:pt x="115526" y="813408"/>
                    </a:lnTo>
                    <a:lnTo>
                      <a:pt x="0" y="699107"/>
                    </a:lnTo>
                    <a:lnTo>
                      <a:pt x="0" y="0"/>
                    </a:lnTo>
                    <a:lnTo>
                      <a:pt x="23105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38100"/>
                <a:ext cx="231052" cy="737207"/>
              </a:xfrm>
              <a:prstGeom prst="rect">
                <a:avLst/>
              </a:prstGeom>
            </p:spPr>
            <p:txBody>
              <a:bodyPr lIns="71796" tIns="71796" rIns="71796" bIns="71796" rtlCol="0" anchor="ctr"/>
              <a:lstStyle/>
              <a:p>
                <a:pPr algn="ctr">
                  <a:lnSpc>
                    <a:spcPts val="3090"/>
                  </a:lnSpc>
                </a:pPr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476541" y="169524"/>
              <a:ext cx="4883057" cy="1218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80"/>
                </a:lnSpc>
              </a:pPr>
              <a:r>
                <a:rPr lang="en-US" sz="5555" b="1">
                  <a:solidFill>
                    <a:srgbClr val="295EEE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NỘI DUNG</a:t>
              </a:r>
              <a:endParaRPr lang="en-US" sz="5555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38" name="Group 38"/>
          <p:cNvGrpSpPr/>
          <p:nvPr/>
        </p:nvGrpSpPr>
        <p:grpSpPr>
          <a:xfrm rot="0">
            <a:off x="1882394" y="1513275"/>
            <a:ext cx="795887" cy="803695"/>
            <a:chOff x="0" y="0"/>
            <a:chExt cx="1061182" cy="1071594"/>
          </a:xfrm>
        </p:grpSpPr>
        <p:grpSp>
          <p:nvGrpSpPr>
            <p:cNvPr id="39" name="Group 39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II. PHÂN TÍCH VÀ THIẾT KẾ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833146" y="1496023"/>
            <a:ext cx="479122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Sơ đồ Use case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0" name="Freeform 50"/>
          <p:cNvSpPr/>
          <p:nvPr/>
        </p:nvSpPr>
        <p:spPr>
          <a:xfrm>
            <a:off x="8136500" y="1734892"/>
            <a:ext cx="7261202" cy="6698459"/>
          </a:xfrm>
          <a:custGeom>
            <a:avLst/>
            <a:gdLst/>
            <a:ahLst/>
            <a:cxnLst/>
            <a:rect l="l" t="t" r="r" b="b"/>
            <a:pathLst>
              <a:path w="7261202" h="6698459">
                <a:moveTo>
                  <a:pt x="0" y="0"/>
                </a:moveTo>
                <a:lnTo>
                  <a:pt x="7261202" y="0"/>
                </a:lnTo>
                <a:lnTo>
                  <a:pt x="7261202" y="6698459"/>
                </a:lnTo>
                <a:lnTo>
                  <a:pt x="0" y="6698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 rot="0">
            <a:off x="8006521" y="1513275"/>
            <a:ext cx="7540237" cy="7119047"/>
            <a:chOff x="0" y="0"/>
            <a:chExt cx="1721646" cy="162547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721646" cy="1625477"/>
            </a:xfrm>
            <a:custGeom>
              <a:avLst/>
              <a:gdLst/>
              <a:ahLst/>
              <a:cxnLst/>
              <a:rect l="l" t="t" r="r" b="b"/>
              <a:pathLst>
                <a:path w="1721646" h="1625477">
                  <a:moveTo>
                    <a:pt x="2053" y="0"/>
                  </a:moveTo>
                  <a:lnTo>
                    <a:pt x="1719593" y="0"/>
                  </a:lnTo>
                  <a:cubicBezTo>
                    <a:pt x="1720727" y="0"/>
                    <a:pt x="1721646" y="919"/>
                    <a:pt x="1721646" y="2053"/>
                  </a:cubicBezTo>
                  <a:lnTo>
                    <a:pt x="1721646" y="1623423"/>
                  </a:lnTo>
                  <a:cubicBezTo>
                    <a:pt x="1721646" y="1624557"/>
                    <a:pt x="1720727" y="1625477"/>
                    <a:pt x="1719593" y="1625477"/>
                  </a:cubicBezTo>
                  <a:lnTo>
                    <a:pt x="2053" y="1625477"/>
                  </a:lnTo>
                  <a:cubicBezTo>
                    <a:pt x="919" y="1625477"/>
                    <a:pt x="0" y="1624557"/>
                    <a:pt x="0" y="1623423"/>
                  </a:cubicBezTo>
                  <a:lnTo>
                    <a:pt x="0" y="2053"/>
                  </a:lnTo>
                  <a:cubicBezTo>
                    <a:pt x="0" y="919"/>
                    <a:pt x="919" y="0"/>
                    <a:pt x="2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53BA3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1721646" cy="1673102"/>
            </a:xfrm>
            <a:prstGeom prst="rect">
              <a:avLst/>
            </a:prstGeom>
          </p:spPr>
          <p:txBody>
            <a:bodyPr lIns="58597" tIns="58597" rIns="58597" bIns="58597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9886024" y="8613524"/>
            <a:ext cx="4067352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3.10 Sơ đồ Use case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18/26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1882394" y="1513275"/>
            <a:ext cx="795887" cy="803695"/>
            <a:chOff x="0" y="0"/>
            <a:chExt cx="1061182" cy="1071594"/>
          </a:xfrm>
        </p:grpSpPr>
        <p:grpSp>
          <p:nvGrpSpPr>
            <p:cNvPr id="38" name="Group 38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47" name="TextBox 47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IV. KẾ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 QUẢ ĐẠT ĐƯỢC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833146" y="1496023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Các chức năng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50" name="Group 50"/>
          <p:cNvGrpSpPr/>
          <p:nvPr/>
        </p:nvGrpSpPr>
        <p:grpSpPr>
          <a:xfrm rot="0">
            <a:off x="2684456" y="2446156"/>
            <a:ext cx="14843993" cy="6624011"/>
            <a:chOff x="0" y="0"/>
            <a:chExt cx="19791991" cy="8832015"/>
          </a:xfrm>
        </p:grpSpPr>
        <p:sp>
          <p:nvSpPr>
            <p:cNvPr id="51" name="Freeform 51"/>
            <p:cNvSpPr/>
            <p:nvPr/>
          </p:nvSpPr>
          <p:spPr>
            <a:xfrm>
              <a:off x="10433831" y="1269938"/>
              <a:ext cx="955120" cy="809464"/>
            </a:xfrm>
            <a:custGeom>
              <a:avLst/>
              <a:gdLst/>
              <a:ahLst/>
              <a:cxnLst/>
              <a:rect l="l" t="t" r="r" b="b"/>
              <a:pathLst>
                <a:path w="955120" h="809464">
                  <a:moveTo>
                    <a:pt x="0" y="0"/>
                  </a:moveTo>
                  <a:lnTo>
                    <a:pt x="955120" y="0"/>
                  </a:lnTo>
                  <a:lnTo>
                    <a:pt x="955120" y="809464"/>
                  </a:lnTo>
                  <a:lnTo>
                    <a:pt x="0" y="809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11588687" y="1006000"/>
              <a:ext cx="6862711" cy="107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430"/>
                </a:lnSpc>
              </a:pPr>
              <a:r>
                <a:rPr lang="en-US" sz="401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Quản lý sản phẩm</a:t>
              </a:r>
              <a:endParaRPr lang="en-US" sz="401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53" name="Freeform 53"/>
            <p:cNvSpPr/>
            <p:nvPr/>
          </p:nvSpPr>
          <p:spPr>
            <a:xfrm>
              <a:off x="10433831" y="2392250"/>
              <a:ext cx="955120" cy="809464"/>
            </a:xfrm>
            <a:custGeom>
              <a:avLst/>
              <a:gdLst/>
              <a:ahLst/>
              <a:cxnLst/>
              <a:rect l="l" t="t" r="r" b="b"/>
              <a:pathLst>
                <a:path w="955120" h="809464">
                  <a:moveTo>
                    <a:pt x="0" y="0"/>
                  </a:moveTo>
                  <a:lnTo>
                    <a:pt x="955120" y="0"/>
                  </a:lnTo>
                  <a:lnTo>
                    <a:pt x="955120" y="809464"/>
                  </a:lnTo>
                  <a:lnTo>
                    <a:pt x="0" y="809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TextBox 54"/>
            <p:cNvSpPr txBox="1"/>
            <p:nvPr/>
          </p:nvSpPr>
          <p:spPr>
            <a:xfrm>
              <a:off x="11588687" y="2128312"/>
              <a:ext cx="7327690" cy="107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430"/>
                </a:lnSpc>
              </a:pPr>
              <a:r>
                <a:rPr lang="en-US" sz="401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Quản lý đơn đặt hàng</a:t>
              </a:r>
              <a:endParaRPr lang="en-US" sz="401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55" name="Freeform 55"/>
            <p:cNvSpPr/>
            <p:nvPr/>
          </p:nvSpPr>
          <p:spPr>
            <a:xfrm>
              <a:off x="10445913" y="3525898"/>
              <a:ext cx="955120" cy="809464"/>
            </a:xfrm>
            <a:custGeom>
              <a:avLst/>
              <a:gdLst/>
              <a:ahLst/>
              <a:cxnLst/>
              <a:rect l="l" t="t" r="r" b="b"/>
              <a:pathLst>
                <a:path w="955120" h="809464">
                  <a:moveTo>
                    <a:pt x="0" y="0"/>
                  </a:moveTo>
                  <a:lnTo>
                    <a:pt x="955120" y="0"/>
                  </a:lnTo>
                  <a:lnTo>
                    <a:pt x="955120" y="809465"/>
                  </a:lnTo>
                  <a:lnTo>
                    <a:pt x="0" y="809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TextBox 56"/>
            <p:cNvSpPr txBox="1"/>
            <p:nvPr/>
          </p:nvSpPr>
          <p:spPr>
            <a:xfrm>
              <a:off x="11600769" y="3261961"/>
              <a:ext cx="8191222" cy="107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430"/>
                </a:lnSpc>
              </a:pPr>
              <a:r>
                <a:rPr lang="en-US" sz="401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Quản lý thông tin liên hệ</a:t>
              </a:r>
              <a:endParaRPr lang="en-US" sz="401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57" name="Freeform 57"/>
            <p:cNvSpPr/>
            <p:nvPr/>
          </p:nvSpPr>
          <p:spPr>
            <a:xfrm>
              <a:off x="10433831" y="4659547"/>
              <a:ext cx="955120" cy="809464"/>
            </a:xfrm>
            <a:custGeom>
              <a:avLst/>
              <a:gdLst/>
              <a:ahLst/>
              <a:cxnLst/>
              <a:rect l="l" t="t" r="r" b="b"/>
              <a:pathLst>
                <a:path w="955120" h="809464">
                  <a:moveTo>
                    <a:pt x="0" y="0"/>
                  </a:moveTo>
                  <a:lnTo>
                    <a:pt x="955120" y="0"/>
                  </a:lnTo>
                  <a:lnTo>
                    <a:pt x="955120" y="809464"/>
                  </a:lnTo>
                  <a:lnTo>
                    <a:pt x="0" y="809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11588687" y="4395609"/>
              <a:ext cx="8191222" cy="107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430"/>
                </a:lnSpc>
              </a:pPr>
              <a:r>
                <a:rPr lang="en-US" sz="401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Quản lý tài khoản</a:t>
              </a:r>
              <a:endParaRPr lang="en-US" sz="401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0433831" y="-76200"/>
              <a:ext cx="5736622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sz="4500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Trang quản trị</a:t>
              </a:r>
              <a:endPara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60" name="AutoShape 60"/>
            <p:cNvSpPr/>
            <p:nvPr/>
          </p:nvSpPr>
          <p:spPr>
            <a:xfrm flipV="1">
              <a:off x="9828265" y="200003"/>
              <a:ext cx="0" cy="8632011"/>
            </a:xfrm>
            <a:prstGeom prst="line">
              <a:avLst/>
            </a:prstGeom>
            <a:ln w="50800" cap="flat">
              <a:solidFill>
                <a:srgbClr val="053BA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76200"/>
              <a:ext cx="6828042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sz="4500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Trang người dùng</a:t>
              </a:r>
              <a:endPara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62" name="Freeform 62"/>
            <p:cNvSpPr/>
            <p:nvPr/>
          </p:nvSpPr>
          <p:spPr>
            <a:xfrm>
              <a:off x="0" y="1269860"/>
              <a:ext cx="955120" cy="809464"/>
            </a:xfrm>
            <a:custGeom>
              <a:avLst/>
              <a:gdLst/>
              <a:ahLst/>
              <a:cxnLst/>
              <a:rect l="l" t="t" r="r" b="b"/>
              <a:pathLst>
                <a:path w="955120" h="809464">
                  <a:moveTo>
                    <a:pt x="0" y="0"/>
                  </a:moveTo>
                  <a:lnTo>
                    <a:pt x="955120" y="0"/>
                  </a:lnTo>
                  <a:lnTo>
                    <a:pt x="955120" y="809464"/>
                  </a:lnTo>
                  <a:lnTo>
                    <a:pt x="0" y="809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TextBox 63"/>
            <p:cNvSpPr txBox="1"/>
            <p:nvPr/>
          </p:nvSpPr>
          <p:spPr>
            <a:xfrm>
              <a:off x="1154856" y="1005922"/>
              <a:ext cx="9045550" cy="107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430"/>
                </a:lnSpc>
              </a:pPr>
              <a:r>
                <a:rPr lang="en-US" sz="401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Quản lý thông tin cá nhân</a:t>
              </a:r>
              <a:endParaRPr lang="en-US" sz="401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64" name="Freeform 64"/>
            <p:cNvSpPr/>
            <p:nvPr/>
          </p:nvSpPr>
          <p:spPr>
            <a:xfrm>
              <a:off x="0" y="2392172"/>
              <a:ext cx="955120" cy="809464"/>
            </a:xfrm>
            <a:custGeom>
              <a:avLst/>
              <a:gdLst/>
              <a:ahLst/>
              <a:cxnLst/>
              <a:rect l="l" t="t" r="r" b="b"/>
              <a:pathLst>
                <a:path w="955120" h="809464">
                  <a:moveTo>
                    <a:pt x="0" y="0"/>
                  </a:moveTo>
                  <a:lnTo>
                    <a:pt x="955120" y="0"/>
                  </a:lnTo>
                  <a:lnTo>
                    <a:pt x="955120" y="809464"/>
                  </a:lnTo>
                  <a:lnTo>
                    <a:pt x="0" y="809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TextBox 65"/>
            <p:cNvSpPr txBox="1"/>
            <p:nvPr/>
          </p:nvSpPr>
          <p:spPr>
            <a:xfrm>
              <a:off x="1154856" y="2128234"/>
              <a:ext cx="7327690" cy="107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430"/>
                </a:lnSpc>
              </a:pPr>
              <a:r>
                <a:rPr lang="en-US" sz="401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Xem lịch sử đơn hàng</a:t>
              </a:r>
              <a:endParaRPr lang="en-US" sz="401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66" name="Freeform 66"/>
            <p:cNvSpPr/>
            <p:nvPr/>
          </p:nvSpPr>
          <p:spPr>
            <a:xfrm>
              <a:off x="12082" y="3525821"/>
              <a:ext cx="955120" cy="809464"/>
            </a:xfrm>
            <a:custGeom>
              <a:avLst/>
              <a:gdLst/>
              <a:ahLst/>
              <a:cxnLst/>
              <a:rect l="l" t="t" r="r" b="b"/>
              <a:pathLst>
                <a:path w="955120" h="809464">
                  <a:moveTo>
                    <a:pt x="0" y="0"/>
                  </a:moveTo>
                  <a:lnTo>
                    <a:pt x="955121" y="0"/>
                  </a:lnTo>
                  <a:lnTo>
                    <a:pt x="955121" y="809464"/>
                  </a:lnTo>
                  <a:lnTo>
                    <a:pt x="0" y="809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TextBox 67"/>
            <p:cNvSpPr txBox="1"/>
            <p:nvPr/>
          </p:nvSpPr>
          <p:spPr>
            <a:xfrm>
              <a:off x="1166938" y="3261883"/>
              <a:ext cx="8191222" cy="107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430"/>
                </a:lnSpc>
              </a:pPr>
              <a:r>
                <a:rPr lang="en-US" sz="401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Quản lý giỏ hàng</a:t>
              </a:r>
              <a:endParaRPr lang="en-US" sz="401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68" name="Freeform 68"/>
            <p:cNvSpPr/>
            <p:nvPr/>
          </p:nvSpPr>
          <p:spPr>
            <a:xfrm>
              <a:off x="0" y="4659469"/>
              <a:ext cx="955120" cy="809464"/>
            </a:xfrm>
            <a:custGeom>
              <a:avLst/>
              <a:gdLst/>
              <a:ahLst/>
              <a:cxnLst/>
              <a:rect l="l" t="t" r="r" b="b"/>
              <a:pathLst>
                <a:path w="955120" h="809464">
                  <a:moveTo>
                    <a:pt x="0" y="0"/>
                  </a:moveTo>
                  <a:lnTo>
                    <a:pt x="955120" y="0"/>
                  </a:lnTo>
                  <a:lnTo>
                    <a:pt x="955120" y="809465"/>
                  </a:lnTo>
                  <a:lnTo>
                    <a:pt x="0" y="809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TextBox 69"/>
            <p:cNvSpPr txBox="1"/>
            <p:nvPr/>
          </p:nvSpPr>
          <p:spPr>
            <a:xfrm>
              <a:off x="1154856" y="4395532"/>
              <a:ext cx="8191222" cy="107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430"/>
                </a:lnSpc>
              </a:pPr>
              <a:r>
                <a:rPr lang="en-US" sz="401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Quản lý mục yêu thích</a:t>
              </a:r>
              <a:endParaRPr lang="en-US" sz="401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70" name="Freeform 70"/>
            <p:cNvSpPr/>
            <p:nvPr/>
          </p:nvSpPr>
          <p:spPr>
            <a:xfrm>
              <a:off x="0" y="5780496"/>
              <a:ext cx="955120" cy="809464"/>
            </a:xfrm>
            <a:custGeom>
              <a:avLst/>
              <a:gdLst/>
              <a:ahLst/>
              <a:cxnLst/>
              <a:rect l="l" t="t" r="r" b="b"/>
              <a:pathLst>
                <a:path w="955120" h="809464">
                  <a:moveTo>
                    <a:pt x="0" y="0"/>
                  </a:moveTo>
                  <a:lnTo>
                    <a:pt x="955120" y="0"/>
                  </a:lnTo>
                  <a:lnTo>
                    <a:pt x="955120" y="809465"/>
                  </a:lnTo>
                  <a:lnTo>
                    <a:pt x="0" y="809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TextBox 71"/>
            <p:cNvSpPr txBox="1"/>
            <p:nvPr/>
          </p:nvSpPr>
          <p:spPr>
            <a:xfrm>
              <a:off x="1154856" y="5516559"/>
              <a:ext cx="8563297" cy="107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430"/>
                </a:lnSpc>
              </a:pPr>
              <a:r>
                <a:rPr lang="en-US" sz="401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Tìm kiếm và lọc sản phẩm</a:t>
              </a:r>
              <a:endParaRPr lang="en-US" sz="401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72" name="Freeform 72"/>
            <p:cNvSpPr/>
            <p:nvPr/>
          </p:nvSpPr>
          <p:spPr>
            <a:xfrm>
              <a:off x="12082" y="6901523"/>
              <a:ext cx="955120" cy="809464"/>
            </a:xfrm>
            <a:custGeom>
              <a:avLst/>
              <a:gdLst/>
              <a:ahLst/>
              <a:cxnLst/>
              <a:rect l="l" t="t" r="r" b="b"/>
              <a:pathLst>
                <a:path w="955120" h="809464">
                  <a:moveTo>
                    <a:pt x="0" y="0"/>
                  </a:moveTo>
                  <a:lnTo>
                    <a:pt x="955121" y="0"/>
                  </a:lnTo>
                  <a:lnTo>
                    <a:pt x="955121" y="809465"/>
                  </a:lnTo>
                  <a:lnTo>
                    <a:pt x="0" y="809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TextBox 73"/>
            <p:cNvSpPr txBox="1"/>
            <p:nvPr/>
          </p:nvSpPr>
          <p:spPr>
            <a:xfrm>
              <a:off x="1166938" y="6637586"/>
              <a:ext cx="8563297" cy="107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430"/>
                </a:lnSpc>
              </a:pPr>
              <a:r>
                <a:rPr lang="en-US" sz="401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Gửi thông tin liên hệ</a:t>
              </a:r>
              <a:endParaRPr lang="en-US" sz="401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74" name="Freeform 74"/>
            <p:cNvSpPr/>
            <p:nvPr/>
          </p:nvSpPr>
          <p:spPr>
            <a:xfrm>
              <a:off x="12082" y="8022550"/>
              <a:ext cx="955120" cy="809464"/>
            </a:xfrm>
            <a:custGeom>
              <a:avLst/>
              <a:gdLst/>
              <a:ahLst/>
              <a:cxnLst/>
              <a:rect l="l" t="t" r="r" b="b"/>
              <a:pathLst>
                <a:path w="955120" h="809464">
                  <a:moveTo>
                    <a:pt x="0" y="0"/>
                  </a:moveTo>
                  <a:lnTo>
                    <a:pt x="955121" y="0"/>
                  </a:lnTo>
                  <a:lnTo>
                    <a:pt x="955121" y="809465"/>
                  </a:lnTo>
                  <a:lnTo>
                    <a:pt x="0" y="809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1166938" y="7758613"/>
              <a:ext cx="8563297" cy="1073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430"/>
                </a:lnSpc>
              </a:pPr>
              <a:r>
                <a:rPr lang="en-US" sz="4015">
                  <a:solidFill>
                    <a:srgbClr val="062F7A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Đặt hàng</a:t>
              </a:r>
              <a:endParaRPr lang="en-US" sz="401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19/26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1457431" y="1518309"/>
            <a:ext cx="7452007" cy="7070092"/>
          </a:xfrm>
          <a:custGeom>
            <a:avLst/>
            <a:gdLst/>
            <a:ahLst/>
            <a:cxnLst/>
            <a:rect l="l" t="t" r="r" b="b"/>
            <a:pathLst>
              <a:path w="7452007" h="7070092">
                <a:moveTo>
                  <a:pt x="0" y="0"/>
                </a:moveTo>
                <a:lnTo>
                  <a:pt x="7452007" y="0"/>
                </a:lnTo>
                <a:lnTo>
                  <a:pt x="7452007" y="7070091"/>
                </a:lnTo>
                <a:lnTo>
                  <a:pt x="0" y="7070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713850" y="1518309"/>
            <a:ext cx="7017066" cy="7070092"/>
          </a:xfrm>
          <a:custGeom>
            <a:avLst/>
            <a:gdLst/>
            <a:ahLst/>
            <a:cxnLst/>
            <a:rect l="l" t="t" r="r" b="b"/>
            <a:pathLst>
              <a:path w="7017066" h="7070092">
                <a:moveTo>
                  <a:pt x="0" y="0"/>
                </a:moveTo>
                <a:lnTo>
                  <a:pt x="7017066" y="0"/>
                </a:lnTo>
                <a:lnTo>
                  <a:pt x="7017066" y="7070091"/>
                </a:lnTo>
                <a:lnTo>
                  <a:pt x="0" y="70700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IV. KẾ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 QUẢ ĐẠT ĐƯỢC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773656" y="8589370"/>
            <a:ext cx="4819558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4.1 Giao diện trang chủ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0328907" y="8591563"/>
            <a:ext cx="5786953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4.2 Giao diện trang sản phẩm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20/26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1457431" y="1518309"/>
            <a:ext cx="7242601" cy="7061536"/>
          </a:xfrm>
          <a:custGeom>
            <a:avLst/>
            <a:gdLst/>
            <a:ahLst/>
            <a:cxnLst/>
            <a:rect l="l" t="t" r="r" b="b"/>
            <a:pathLst>
              <a:path w="7242601" h="7061536">
                <a:moveTo>
                  <a:pt x="0" y="0"/>
                </a:moveTo>
                <a:lnTo>
                  <a:pt x="7242602" y="0"/>
                </a:lnTo>
                <a:lnTo>
                  <a:pt x="7242602" y="7061536"/>
                </a:lnTo>
                <a:lnTo>
                  <a:pt x="0" y="7061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373552" y="1518309"/>
            <a:ext cx="7731706" cy="6948871"/>
          </a:xfrm>
          <a:custGeom>
            <a:avLst/>
            <a:gdLst/>
            <a:ahLst/>
            <a:cxnLst/>
            <a:rect l="l" t="t" r="r" b="b"/>
            <a:pathLst>
              <a:path w="7731706" h="6948871">
                <a:moveTo>
                  <a:pt x="0" y="0"/>
                </a:moveTo>
                <a:lnTo>
                  <a:pt x="7731706" y="0"/>
                </a:lnTo>
                <a:lnTo>
                  <a:pt x="7731706" y="6948870"/>
                </a:lnTo>
                <a:lnTo>
                  <a:pt x="0" y="6948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IV. KẾ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 QUẢ ĐẠT ĐƯỢC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450408" y="8587285"/>
            <a:ext cx="7256649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4.3 Giao diện trang chi tiết sản phẩm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0328907" y="8591563"/>
            <a:ext cx="5786953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4.4 Giao diện trang liên hệ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21/26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3646212" y="1488078"/>
            <a:ext cx="10995576" cy="7069851"/>
          </a:xfrm>
          <a:custGeom>
            <a:avLst/>
            <a:gdLst/>
            <a:ahLst/>
            <a:cxnLst/>
            <a:rect l="l" t="t" r="r" b="b"/>
            <a:pathLst>
              <a:path w="10995576" h="7069851">
                <a:moveTo>
                  <a:pt x="0" y="0"/>
                </a:moveTo>
                <a:lnTo>
                  <a:pt x="10995576" y="0"/>
                </a:lnTo>
                <a:lnTo>
                  <a:pt x="10995576" y="7069851"/>
                </a:lnTo>
                <a:lnTo>
                  <a:pt x="0" y="7069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73" r="-2875"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IV. KẾ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 QUẢ ĐẠT ĐƯỢC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250524" y="8586504"/>
            <a:ext cx="5786953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4.5 Giao diện trang giỏ hàng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22/26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1028700" y="1518806"/>
            <a:ext cx="8442911" cy="7007616"/>
          </a:xfrm>
          <a:custGeom>
            <a:avLst/>
            <a:gdLst/>
            <a:ahLst/>
            <a:cxnLst/>
            <a:rect l="l" t="t" r="r" b="b"/>
            <a:pathLst>
              <a:path w="8442911" h="7007616">
                <a:moveTo>
                  <a:pt x="0" y="0"/>
                </a:moveTo>
                <a:lnTo>
                  <a:pt x="8442911" y="0"/>
                </a:lnTo>
                <a:lnTo>
                  <a:pt x="8442911" y="7007616"/>
                </a:lnTo>
                <a:lnTo>
                  <a:pt x="0" y="7007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763759" y="1518806"/>
            <a:ext cx="8026783" cy="2628771"/>
          </a:xfrm>
          <a:custGeom>
            <a:avLst/>
            <a:gdLst/>
            <a:ahLst/>
            <a:cxnLst/>
            <a:rect l="l" t="t" r="r" b="b"/>
            <a:pathLst>
              <a:path w="8026783" h="2628771">
                <a:moveTo>
                  <a:pt x="0" y="0"/>
                </a:moveTo>
                <a:lnTo>
                  <a:pt x="8026783" y="0"/>
                </a:lnTo>
                <a:lnTo>
                  <a:pt x="8026783" y="2628771"/>
                </a:lnTo>
                <a:lnTo>
                  <a:pt x="0" y="2628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763759" y="4953324"/>
            <a:ext cx="8026783" cy="3451517"/>
          </a:xfrm>
          <a:custGeom>
            <a:avLst/>
            <a:gdLst/>
            <a:ahLst/>
            <a:cxnLst/>
            <a:rect l="l" t="t" r="r" b="b"/>
            <a:pathLst>
              <a:path w="8026783" h="3451517">
                <a:moveTo>
                  <a:pt x="0" y="0"/>
                </a:moveTo>
                <a:lnTo>
                  <a:pt x="8026783" y="0"/>
                </a:lnTo>
                <a:lnTo>
                  <a:pt x="8026783" y="3451516"/>
                </a:lnTo>
                <a:lnTo>
                  <a:pt x="0" y="345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IV. KẾ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 QUẢ ĐẠT ĐƯỢC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733453" y="8583572"/>
            <a:ext cx="7033404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4.6 Giao diện trang thông tin người dùng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0409279" y="4204727"/>
            <a:ext cx="7119171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4.7 Giao diện trang đơn hàng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409279" y="8583572"/>
            <a:ext cx="7119171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4.8 Giao diện trang yêu thích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23/26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619418" y="1479960"/>
            <a:ext cx="8665756" cy="2412477"/>
          </a:xfrm>
          <a:custGeom>
            <a:avLst/>
            <a:gdLst/>
            <a:ahLst/>
            <a:cxnLst/>
            <a:rect l="l" t="t" r="r" b="b"/>
            <a:pathLst>
              <a:path w="8665756" h="2412477">
                <a:moveTo>
                  <a:pt x="0" y="0"/>
                </a:moveTo>
                <a:lnTo>
                  <a:pt x="8665756" y="0"/>
                </a:lnTo>
                <a:lnTo>
                  <a:pt x="8665756" y="2412476"/>
                </a:lnTo>
                <a:lnTo>
                  <a:pt x="0" y="241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531" b="-13109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619418" y="4625765"/>
            <a:ext cx="8665756" cy="3928673"/>
          </a:xfrm>
          <a:custGeom>
            <a:avLst/>
            <a:gdLst/>
            <a:ahLst/>
            <a:cxnLst/>
            <a:rect l="l" t="t" r="r" b="b"/>
            <a:pathLst>
              <a:path w="8665756" h="3928673">
                <a:moveTo>
                  <a:pt x="0" y="0"/>
                </a:moveTo>
                <a:lnTo>
                  <a:pt x="8665756" y="0"/>
                </a:lnTo>
                <a:lnTo>
                  <a:pt x="8665756" y="3928673"/>
                </a:lnTo>
                <a:lnTo>
                  <a:pt x="0" y="3928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22" b="-1422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468848" y="1479960"/>
            <a:ext cx="8278152" cy="2050934"/>
          </a:xfrm>
          <a:custGeom>
            <a:avLst/>
            <a:gdLst/>
            <a:ahLst/>
            <a:cxnLst/>
            <a:rect l="l" t="t" r="r" b="b"/>
            <a:pathLst>
              <a:path w="8278152" h="2050934">
                <a:moveTo>
                  <a:pt x="0" y="0"/>
                </a:moveTo>
                <a:lnTo>
                  <a:pt x="8278152" y="0"/>
                </a:lnTo>
                <a:lnTo>
                  <a:pt x="8278152" y="2050934"/>
                </a:lnTo>
                <a:lnTo>
                  <a:pt x="0" y="2050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907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468848" y="4629880"/>
            <a:ext cx="8278152" cy="3064549"/>
          </a:xfrm>
          <a:custGeom>
            <a:avLst/>
            <a:gdLst/>
            <a:ahLst/>
            <a:cxnLst/>
            <a:rect l="l" t="t" r="r" b="b"/>
            <a:pathLst>
              <a:path w="8278152" h="3064549">
                <a:moveTo>
                  <a:pt x="0" y="0"/>
                </a:moveTo>
                <a:lnTo>
                  <a:pt x="8278152" y="0"/>
                </a:lnTo>
                <a:lnTo>
                  <a:pt x="8278152" y="3064549"/>
                </a:lnTo>
                <a:lnTo>
                  <a:pt x="0" y="30645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418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IV. KẾ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 QUẢ ĐẠT ĐƯỢC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563609" y="3947255"/>
            <a:ext cx="7033404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4.9 Giao diện trang quản lý tài khoản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35594" y="8573488"/>
            <a:ext cx="7033404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4.11 Giao diện trang quản sản phẩm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713596" y="3947255"/>
            <a:ext cx="7033404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4.10 Giao diện trang quản lý liên hệ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0260449" y="7713479"/>
            <a:ext cx="7268001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4.12 Giao diện trang quản lý đơn đặt hàng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24/26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93994" y="388748"/>
            <a:ext cx="1288315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V. KẾ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 LUẬN VÀ HƯỚNG PHÁT TRIỂN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39" name="Group 39"/>
          <p:cNvGrpSpPr/>
          <p:nvPr/>
        </p:nvGrpSpPr>
        <p:grpSpPr>
          <a:xfrm rot="0">
            <a:off x="1882394" y="1513275"/>
            <a:ext cx="795887" cy="803695"/>
            <a:chOff x="0" y="0"/>
            <a:chExt cx="1061182" cy="1071594"/>
          </a:xfrm>
        </p:grpSpPr>
        <p:grpSp>
          <p:nvGrpSpPr>
            <p:cNvPr id="40" name="Group 40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49" name="TextBox 49"/>
          <p:cNvSpPr txBox="1"/>
          <p:nvPr/>
        </p:nvSpPr>
        <p:spPr>
          <a:xfrm>
            <a:off x="2833146" y="1496023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Ưu điểm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2678281" y="2278870"/>
            <a:ext cx="13556815" cy="254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450" lvl="1" indent="-403225" algn="just">
              <a:lnSpc>
                <a:spcPts val="6870"/>
              </a:lnSpc>
              <a:buFont typeface="Arial" panose="020B0604020202020204"/>
              <a:buChar char="•"/>
            </a:pPr>
            <a:r>
              <a:rPr lang="en-US" sz="373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Website đáp ứng đầy đủ chức năng bán hàng cơ bản</a:t>
            </a:r>
            <a:endParaRPr lang="en-US" sz="373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806450" lvl="1" indent="-403225" algn="just">
              <a:lnSpc>
                <a:spcPts val="6870"/>
              </a:lnSpc>
              <a:buFont typeface="Arial" panose="020B0604020202020204"/>
              <a:buChar char="•"/>
            </a:pPr>
            <a:r>
              <a:rPr lang="en-US" sz="373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Giao diện trực quan, dễ sử dụng</a:t>
            </a:r>
            <a:endParaRPr lang="en-US" sz="373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806450" lvl="1" indent="-403225" algn="just">
              <a:lnSpc>
                <a:spcPts val="6870"/>
              </a:lnSpc>
              <a:buFont typeface="Arial" panose="020B0604020202020204"/>
              <a:buChar char="•"/>
            </a:pPr>
            <a:r>
              <a:rPr lang="en-US" sz="373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Có tính ứng dụng thực tế cho cửa hàng dụng cụ học tập</a:t>
            </a:r>
            <a:endParaRPr lang="en-US" sz="373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51" name="Group 51"/>
          <p:cNvGrpSpPr/>
          <p:nvPr/>
        </p:nvGrpSpPr>
        <p:grpSpPr>
          <a:xfrm rot="0">
            <a:off x="1882394" y="5143500"/>
            <a:ext cx="795887" cy="803695"/>
            <a:chOff x="0" y="0"/>
            <a:chExt cx="1061182" cy="1071594"/>
          </a:xfrm>
        </p:grpSpPr>
        <p:grpSp>
          <p:nvGrpSpPr>
            <p:cNvPr id="52" name="Group 52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61" name="TextBox 61"/>
          <p:cNvSpPr txBox="1"/>
          <p:nvPr/>
        </p:nvSpPr>
        <p:spPr>
          <a:xfrm>
            <a:off x="2833146" y="5126248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Nhược điểm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2678281" y="6040648"/>
            <a:ext cx="15019821" cy="255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4070" lvl="1" indent="-407035" algn="just">
              <a:lnSpc>
                <a:spcPts val="6935"/>
              </a:lnSpc>
              <a:buFont typeface="Arial" panose="020B0604020202020204"/>
              <a:buChar char="•"/>
            </a:pPr>
            <a:r>
              <a:rPr lang="en-US" sz="377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Chức năng còn hạn chế, chưa hỗ trợ việc thanh toán online</a:t>
            </a:r>
            <a:endParaRPr lang="en-US" sz="377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814070" lvl="1" indent="-407035" algn="just">
              <a:lnSpc>
                <a:spcPts val="6935"/>
              </a:lnSpc>
              <a:buFont typeface="Arial" panose="020B0604020202020204"/>
              <a:buChar char="•"/>
            </a:pPr>
            <a:r>
              <a:rPr lang="en-US" sz="377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Giao diện đơn giản, chưa có nhiều hiệu ứng nâng cao</a:t>
            </a:r>
            <a:endParaRPr lang="en-US" sz="377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814070" lvl="1" indent="-407035" algn="just">
              <a:lnSpc>
                <a:spcPts val="6935"/>
              </a:lnSpc>
              <a:buFont typeface="Arial" panose="020B0604020202020204"/>
              <a:buChar char="•"/>
            </a:pPr>
            <a:r>
              <a:rPr lang="en-US" sz="377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Chưa có backend, lưu trữ và bảo mật còn hạn chế</a:t>
            </a:r>
            <a:endParaRPr lang="en-US" sz="377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25/26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93994" y="388748"/>
            <a:ext cx="1288315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V. KẾ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 LUẬN VÀ HƯỚNG PHÁT TRIỂN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39" name="Group 39"/>
          <p:cNvGrpSpPr/>
          <p:nvPr/>
        </p:nvGrpSpPr>
        <p:grpSpPr>
          <a:xfrm rot="0">
            <a:off x="1882394" y="1513275"/>
            <a:ext cx="795887" cy="803695"/>
            <a:chOff x="0" y="0"/>
            <a:chExt cx="1061182" cy="1071594"/>
          </a:xfrm>
        </p:grpSpPr>
        <p:grpSp>
          <p:nvGrpSpPr>
            <p:cNvPr id="40" name="Group 40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49" name="TextBox 49"/>
          <p:cNvSpPr txBox="1"/>
          <p:nvPr/>
        </p:nvSpPr>
        <p:spPr>
          <a:xfrm>
            <a:off x="2833146" y="1496023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Hướng phát triển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2678281" y="2240770"/>
            <a:ext cx="13556815" cy="449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450" lvl="1" indent="-403225" algn="just">
              <a:lnSpc>
                <a:spcPts val="7245"/>
              </a:lnSpc>
              <a:buFont typeface="Arial" panose="020B0604020202020204"/>
              <a:buChar char="•"/>
            </a:pPr>
            <a:r>
              <a:rPr lang="en-US" sz="373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Tích hợp thanh toán online, chatbot hỗ trợ người dùng</a:t>
            </a:r>
            <a:endParaRPr lang="en-US" sz="373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806450" lvl="1" indent="-403225" algn="just">
              <a:lnSpc>
                <a:spcPts val="7245"/>
              </a:lnSpc>
              <a:buFont typeface="Arial" panose="020B0604020202020204"/>
              <a:buChar char="•"/>
            </a:pPr>
            <a:r>
              <a:rPr lang="en-US" sz="373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Thêm các chức năng đa dạng hơn</a:t>
            </a:r>
            <a:endParaRPr lang="en-US" sz="373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806450" lvl="1" indent="-403225" algn="just">
              <a:lnSpc>
                <a:spcPts val="7245"/>
              </a:lnSpc>
              <a:buFont typeface="Arial" panose="020B0604020202020204"/>
              <a:buChar char="•"/>
            </a:pPr>
            <a:r>
              <a:rPr lang="en-US" sz="373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Nâng cấp UI/UX theo hướng hiện đại</a:t>
            </a:r>
            <a:endParaRPr lang="en-US" sz="373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806450" lvl="1" indent="-403225" algn="just">
              <a:lnSpc>
                <a:spcPts val="7245"/>
              </a:lnSpc>
              <a:buFont typeface="Arial" panose="020B0604020202020204"/>
              <a:buChar char="•"/>
            </a:pPr>
            <a:r>
              <a:rPr lang="en-US" sz="373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Kết nối backend, CSDL</a:t>
            </a:r>
            <a:endParaRPr lang="en-US" sz="373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806450" lvl="1" indent="-403225" algn="just">
              <a:lnSpc>
                <a:spcPts val="7245"/>
              </a:lnSpc>
              <a:buFont typeface="Arial" panose="020B0604020202020204"/>
              <a:buChar char="•"/>
            </a:pPr>
            <a:r>
              <a:rPr lang="en-US" sz="3735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Tăng cường bảo mật</a:t>
            </a:r>
            <a:endParaRPr lang="en-US" sz="3735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26/26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819817" y="194836"/>
            <a:ext cx="8648366" cy="1376047"/>
            <a:chOff x="0" y="0"/>
            <a:chExt cx="11531154" cy="1834729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1834729" cy="1834729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"/>
                <a:stretch>
                  <a:fillRect/>
                </a:stretch>
              </a:blip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413464" y="15704"/>
              <a:ext cx="8704227" cy="1746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40"/>
                </a:lnSpc>
              </a:pPr>
              <a:r>
                <a:rPr lang="en-US" sz="3290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329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ctr">
                <a:lnSpc>
                  <a:spcPts val="3310"/>
                </a:lnSpc>
              </a:pPr>
              <a:r>
                <a:rPr lang="en-US" sz="240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240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ctr">
                <a:lnSpc>
                  <a:spcPts val="2700"/>
                </a:lnSpc>
              </a:pPr>
              <a:r>
                <a:rPr lang="en-US" sz="195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195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9662043" y="0"/>
              <a:ext cx="1869112" cy="1834729"/>
            </a:xfrm>
            <a:custGeom>
              <a:avLst/>
              <a:gdLst/>
              <a:ahLst/>
              <a:cxnLst/>
              <a:rect l="l" t="t" r="r" b="b"/>
              <a:pathLst>
                <a:path w="1869112" h="1834729">
                  <a:moveTo>
                    <a:pt x="0" y="0"/>
                  </a:moveTo>
                  <a:lnTo>
                    <a:pt x="1869111" y="0"/>
                  </a:lnTo>
                  <a:lnTo>
                    <a:pt x="1869111" y="1834729"/>
                  </a:lnTo>
                  <a:lnTo>
                    <a:pt x="0" y="1834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07652" t="-523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2881418" y="4650121"/>
            <a:ext cx="24050835" cy="10594201"/>
          </a:xfrm>
          <a:custGeom>
            <a:avLst/>
            <a:gdLst/>
            <a:ahLst/>
            <a:cxnLst/>
            <a:rect l="l" t="t" r="r" b="b"/>
            <a:pathLst>
              <a:path w="24050835" h="10594201">
                <a:moveTo>
                  <a:pt x="0" y="0"/>
                </a:moveTo>
                <a:lnTo>
                  <a:pt x="24050836" y="0"/>
                </a:lnTo>
                <a:lnTo>
                  <a:pt x="24050836" y="10594201"/>
                </a:lnTo>
                <a:lnTo>
                  <a:pt x="0" y="10594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336359" y="9416043"/>
            <a:ext cx="17615282" cy="453079"/>
            <a:chOff x="0" y="0"/>
            <a:chExt cx="23487043" cy="604105"/>
          </a:xfrm>
        </p:grpSpPr>
        <p:grpSp>
          <p:nvGrpSpPr>
            <p:cNvPr id="9" name="Group 9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30" name="AutoShape 30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Freeform 31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42209" t="-596077" r="-473435" b="-17004"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33" name="Group 33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6" name="Freeform 36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643024" y="4314209"/>
            <a:ext cx="15001952" cy="1487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0"/>
              </a:lnSpc>
            </a:pPr>
            <a:r>
              <a:rPr lang="en-US" sz="8720">
                <a:solidFill>
                  <a:srgbClr val="053484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CẢM ƠN THẦY,CÔ ĐÃ LẮNG NGHE!</a:t>
            </a:r>
            <a:endParaRPr lang="en-US" sz="8720">
              <a:solidFill>
                <a:srgbClr val="053484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38" name="Freeform 38"/>
          <p:cNvSpPr/>
          <p:nvPr/>
        </p:nvSpPr>
        <p:spPr>
          <a:xfrm flipH="1">
            <a:off x="14801683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893994" y="388748"/>
            <a:ext cx="86258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TỔNG QUAN VỀ ĐỀ TÀI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575618" y="1437075"/>
            <a:ext cx="516834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Lý do chọn đề tài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35" name="Group 35"/>
          <p:cNvGrpSpPr/>
          <p:nvPr/>
        </p:nvGrpSpPr>
        <p:grpSpPr>
          <a:xfrm rot="0">
            <a:off x="1624865" y="1454328"/>
            <a:ext cx="795887" cy="803695"/>
            <a:chOff x="0" y="0"/>
            <a:chExt cx="1061182" cy="1071594"/>
          </a:xfrm>
        </p:grpSpPr>
        <p:grpSp>
          <p:nvGrpSpPr>
            <p:cNvPr id="36" name="Group 36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46" name="Group 46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49" name="Freeform 49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50" name="TextBox 50"/>
          <p:cNvSpPr txBox="1"/>
          <p:nvPr/>
        </p:nvSpPr>
        <p:spPr>
          <a:xfrm>
            <a:off x="2420752" y="2084775"/>
            <a:ext cx="15005982" cy="538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just">
              <a:lnSpc>
                <a:spcPts val="8775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Mua sắm truyền thống bộc lộ nhiều khó khăn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971550" lvl="1" indent="-485775" algn="just">
              <a:lnSpc>
                <a:spcPts val="8775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Nhu cầu mua sắm trực tuyến tăng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971550" lvl="1" indent="-485775" algn="just">
              <a:lnSpc>
                <a:spcPts val="8775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Dụng cụ học tập phổ biến, dễ tiếp cận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971550" lvl="1" indent="-485775" algn="just">
              <a:lnSpc>
                <a:spcPts val="846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LocalStorage phù hợp để lưu trữ dữ liệu không cần cơ sở dữ liệu thật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01/26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4" name="Group 34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7" name="Freeform 37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2420752" y="2143723"/>
            <a:ext cx="15005982" cy="431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873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Xây dựng giao diện website thân thiện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971550" lvl="1" indent="-485775" algn="l">
              <a:lnSpc>
                <a:spcPts val="873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Hiển thị sản phẩm rõ ràng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971550" lvl="1" indent="-485775" algn="l">
              <a:lnSpc>
                <a:spcPts val="873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Thực hiện đầy đủ chức năng cơ bản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971550" lvl="1" indent="-485775" algn="l">
              <a:lnSpc>
                <a:spcPts val="873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Lưu trữ dữ liệu bằng LocalStorage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02/26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93994" y="388748"/>
            <a:ext cx="86258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TỔNG QUAN VỀ ĐỀ TÀI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575618" y="1437075"/>
            <a:ext cx="694419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Mục tiêu của đề tài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42" name="Group 42"/>
          <p:cNvGrpSpPr/>
          <p:nvPr/>
        </p:nvGrpSpPr>
        <p:grpSpPr>
          <a:xfrm rot="0">
            <a:off x="1624865" y="1454328"/>
            <a:ext cx="795887" cy="803695"/>
            <a:chOff x="0" y="0"/>
            <a:chExt cx="1061182" cy="1071594"/>
          </a:xfrm>
        </p:grpSpPr>
        <p:grpSp>
          <p:nvGrpSpPr>
            <p:cNvPr id="43" name="Group 43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4" name="Group 34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7" name="Freeform 37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2575618" y="2223135"/>
            <a:ext cx="14466473" cy="550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just">
              <a:lnSpc>
                <a:spcPts val="891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Đối tượng nghiên cứu: Giao diện website bán dụng cụ học tập và LocalStorage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971550" lvl="1" indent="-485775" algn="just">
              <a:lnSpc>
                <a:spcPts val="891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Phạm vi nghiên cứu: 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8910"/>
              </a:lnSpc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+ Xây dựng website bán hàng ở phía người dùng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8910"/>
              </a:lnSpc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+ Không sử dụng cơ sở dữ liệu thật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03/26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93994" y="388748"/>
            <a:ext cx="86258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TỔNG QUAN VỀ ĐỀ TÀI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575618" y="1437075"/>
            <a:ext cx="962313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Đối tượng và phạm vi nghiên cứu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42" name="Group 42"/>
          <p:cNvGrpSpPr/>
          <p:nvPr/>
        </p:nvGrpSpPr>
        <p:grpSpPr>
          <a:xfrm rot="0">
            <a:off x="1624865" y="1454328"/>
            <a:ext cx="795887" cy="803695"/>
            <a:chOff x="0" y="0"/>
            <a:chExt cx="1061182" cy="1071594"/>
          </a:xfrm>
        </p:grpSpPr>
        <p:grpSp>
          <p:nvGrpSpPr>
            <p:cNvPr id="43" name="Group 43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4" name="Group 34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7" name="Freeform 37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2616989" y="2141925"/>
            <a:ext cx="10559943" cy="301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819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Nghiên cứu lý thuyết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971550" lvl="1" indent="-485775" algn="l">
              <a:lnSpc>
                <a:spcPts val="819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Phương pháp thực nghiệm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971550" lvl="1" indent="-485775" algn="l">
              <a:lnSpc>
                <a:spcPts val="819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Phương pháp kiểm thử và đánh giá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04/26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553494" y="5453259"/>
            <a:ext cx="1061077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Công nghệ sử dụng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1624865" y="5470511"/>
            <a:ext cx="795887" cy="803695"/>
            <a:chOff x="0" y="0"/>
            <a:chExt cx="1061182" cy="1071594"/>
          </a:xfrm>
        </p:grpSpPr>
        <p:grpSp>
          <p:nvGrpSpPr>
            <p:cNvPr id="42" name="Group 42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51" name="Freeform 51"/>
          <p:cNvSpPr/>
          <p:nvPr/>
        </p:nvSpPr>
        <p:spPr>
          <a:xfrm>
            <a:off x="5619273" y="6442400"/>
            <a:ext cx="1516955" cy="1724637"/>
          </a:xfrm>
          <a:custGeom>
            <a:avLst/>
            <a:gdLst/>
            <a:ahLst/>
            <a:cxnLst/>
            <a:rect l="l" t="t" r="r" b="b"/>
            <a:pathLst>
              <a:path w="1516955" h="1724637">
                <a:moveTo>
                  <a:pt x="0" y="0"/>
                </a:moveTo>
                <a:lnTo>
                  <a:pt x="1516955" y="0"/>
                </a:lnTo>
                <a:lnTo>
                  <a:pt x="1516955" y="1724637"/>
                </a:lnTo>
                <a:lnTo>
                  <a:pt x="0" y="1724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970" t="-23661" r="-74970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3484775" y="6442400"/>
            <a:ext cx="1375173" cy="1516978"/>
          </a:xfrm>
          <a:custGeom>
            <a:avLst/>
            <a:gdLst/>
            <a:ahLst/>
            <a:cxnLst/>
            <a:rect l="l" t="t" r="r" b="b"/>
            <a:pathLst>
              <a:path w="1375173" h="1516978">
                <a:moveTo>
                  <a:pt x="0" y="0"/>
                </a:moveTo>
                <a:lnTo>
                  <a:pt x="1375172" y="0"/>
                </a:lnTo>
                <a:lnTo>
                  <a:pt x="1375172" y="1516978"/>
                </a:lnTo>
                <a:lnTo>
                  <a:pt x="0" y="1516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450" t="-51579" r="-189107" b="-28195"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3630892" y="8119412"/>
            <a:ext cx="1088743" cy="38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21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HTML</a:t>
            </a:r>
            <a:endParaRPr lang="en-US" sz="2215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5269800" y="8119412"/>
            <a:ext cx="2054359" cy="38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21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JAVASCRIPT</a:t>
            </a:r>
            <a:endParaRPr lang="en-US" sz="2215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5" name="Freeform 55"/>
          <p:cNvSpPr/>
          <p:nvPr/>
        </p:nvSpPr>
        <p:spPr>
          <a:xfrm>
            <a:off x="12781935" y="6442400"/>
            <a:ext cx="1619452" cy="1611797"/>
          </a:xfrm>
          <a:custGeom>
            <a:avLst/>
            <a:gdLst/>
            <a:ahLst/>
            <a:cxnLst/>
            <a:rect l="l" t="t" r="r" b="b"/>
            <a:pathLst>
              <a:path w="1619452" h="1611797">
                <a:moveTo>
                  <a:pt x="0" y="0"/>
                </a:moveTo>
                <a:lnTo>
                  <a:pt x="1619452" y="0"/>
                </a:lnTo>
                <a:lnTo>
                  <a:pt x="1619452" y="1611798"/>
                </a:lnTo>
                <a:lnTo>
                  <a:pt x="0" y="1611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811" t="-19088" r="-19251" b="-21639"/>
            </a:stretch>
          </a:blipFill>
        </p:spPr>
      </p:sp>
      <p:sp>
        <p:nvSpPr>
          <p:cNvPr id="56" name="TextBox 56"/>
          <p:cNvSpPr txBox="1"/>
          <p:nvPr/>
        </p:nvSpPr>
        <p:spPr>
          <a:xfrm>
            <a:off x="12383924" y="8107163"/>
            <a:ext cx="2415474" cy="394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</a:pPr>
            <a:r>
              <a:rPr lang="en-US" sz="235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LOCALSTORAGE</a:t>
            </a:r>
            <a:endParaRPr lang="en-US" sz="2355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7" name="Freeform 57"/>
          <p:cNvSpPr/>
          <p:nvPr/>
        </p:nvSpPr>
        <p:spPr>
          <a:xfrm>
            <a:off x="7718712" y="6442400"/>
            <a:ext cx="1532660" cy="1687144"/>
          </a:xfrm>
          <a:custGeom>
            <a:avLst/>
            <a:gdLst/>
            <a:ahLst/>
            <a:cxnLst/>
            <a:rect l="l" t="t" r="r" b="b"/>
            <a:pathLst>
              <a:path w="1532660" h="1687144">
                <a:moveTo>
                  <a:pt x="0" y="0"/>
                </a:moveTo>
                <a:lnTo>
                  <a:pt x="1532660" y="0"/>
                </a:lnTo>
                <a:lnTo>
                  <a:pt x="1532660" y="1687145"/>
                </a:lnTo>
                <a:lnTo>
                  <a:pt x="0" y="1687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9729" t="-52464" r="-62828" b="-27690"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7879606" y="8091445"/>
            <a:ext cx="1210872" cy="40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46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CSS</a:t>
            </a:r>
            <a:endParaRPr lang="en-US" sz="2465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9" name="Freeform 59"/>
          <p:cNvSpPr/>
          <p:nvPr/>
        </p:nvSpPr>
        <p:spPr>
          <a:xfrm>
            <a:off x="9860682" y="6442400"/>
            <a:ext cx="1971385" cy="1572179"/>
          </a:xfrm>
          <a:custGeom>
            <a:avLst/>
            <a:gdLst/>
            <a:ahLst/>
            <a:cxnLst/>
            <a:rect l="l" t="t" r="r" b="b"/>
            <a:pathLst>
              <a:path w="1971385" h="1572179">
                <a:moveTo>
                  <a:pt x="0" y="0"/>
                </a:moveTo>
                <a:lnTo>
                  <a:pt x="1971385" y="0"/>
                </a:lnTo>
                <a:lnTo>
                  <a:pt x="1971385" y="1572180"/>
                </a:lnTo>
                <a:lnTo>
                  <a:pt x="0" y="1572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9703972" y="8090520"/>
            <a:ext cx="2284806" cy="41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46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BOOTSTRAP</a:t>
            </a:r>
            <a:endParaRPr lang="en-US" sz="2465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61" name="Group 61"/>
          <p:cNvGrpSpPr/>
          <p:nvPr/>
        </p:nvGrpSpPr>
        <p:grpSpPr>
          <a:xfrm rot="0">
            <a:off x="3275993" y="6321359"/>
            <a:ext cx="11736013" cy="2295028"/>
            <a:chOff x="0" y="0"/>
            <a:chExt cx="3045879" cy="59563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045879" cy="595635"/>
            </a:xfrm>
            <a:custGeom>
              <a:avLst/>
              <a:gdLst/>
              <a:ahLst/>
              <a:cxnLst/>
              <a:rect l="l" t="t" r="r" b="b"/>
              <a:pathLst>
                <a:path w="3045879" h="595635">
                  <a:moveTo>
                    <a:pt x="1319" y="0"/>
                  </a:moveTo>
                  <a:lnTo>
                    <a:pt x="3044560" y="0"/>
                  </a:lnTo>
                  <a:cubicBezTo>
                    <a:pt x="3044910" y="0"/>
                    <a:pt x="3045246" y="139"/>
                    <a:pt x="3045493" y="386"/>
                  </a:cubicBezTo>
                  <a:cubicBezTo>
                    <a:pt x="3045740" y="634"/>
                    <a:pt x="3045879" y="969"/>
                    <a:pt x="3045879" y="1319"/>
                  </a:cubicBezTo>
                  <a:lnTo>
                    <a:pt x="3045879" y="594316"/>
                  </a:lnTo>
                  <a:cubicBezTo>
                    <a:pt x="3045879" y="594665"/>
                    <a:pt x="3045740" y="595001"/>
                    <a:pt x="3045493" y="595249"/>
                  </a:cubicBezTo>
                  <a:cubicBezTo>
                    <a:pt x="3045246" y="595496"/>
                    <a:pt x="3044910" y="595635"/>
                    <a:pt x="3044560" y="595635"/>
                  </a:cubicBezTo>
                  <a:lnTo>
                    <a:pt x="1319" y="595635"/>
                  </a:lnTo>
                  <a:cubicBezTo>
                    <a:pt x="969" y="595635"/>
                    <a:pt x="634" y="595496"/>
                    <a:pt x="386" y="595249"/>
                  </a:cubicBezTo>
                  <a:cubicBezTo>
                    <a:pt x="139" y="595001"/>
                    <a:pt x="0" y="594665"/>
                    <a:pt x="0" y="594316"/>
                  </a:cubicBezTo>
                  <a:lnTo>
                    <a:pt x="0" y="1319"/>
                  </a:lnTo>
                  <a:cubicBezTo>
                    <a:pt x="0" y="969"/>
                    <a:pt x="139" y="634"/>
                    <a:pt x="386" y="386"/>
                  </a:cubicBezTo>
                  <a:cubicBezTo>
                    <a:pt x="634" y="139"/>
                    <a:pt x="969" y="0"/>
                    <a:pt x="13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53BA3"/>
              </a:solidFill>
              <a:prstDash val="solid"/>
              <a:miter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3045879" cy="643260"/>
            </a:xfrm>
            <a:prstGeom prst="rect">
              <a:avLst/>
            </a:prstGeom>
          </p:spPr>
          <p:txBody>
            <a:bodyPr lIns="51552" tIns="51552" rIns="51552" bIns="51552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893994" y="388748"/>
            <a:ext cx="86258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TỔNG QUAN VỀ ĐỀ TÀI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2575618" y="1437075"/>
            <a:ext cx="962313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Phương pháp nghiên cứu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66" name="Group 66"/>
          <p:cNvGrpSpPr/>
          <p:nvPr/>
        </p:nvGrpSpPr>
        <p:grpSpPr>
          <a:xfrm rot="0">
            <a:off x="1624865" y="1454328"/>
            <a:ext cx="795887" cy="803695"/>
            <a:chOff x="0" y="0"/>
            <a:chExt cx="1061182" cy="1071594"/>
          </a:xfrm>
        </p:grpSpPr>
        <p:grpSp>
          <p:nvGrpSpPr>
            <p:cNvPr id="67" name="Group 67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76" name="TextBox 76"/>
          <p:cNvSpPr txBox="1"/>
          <p:nvPr/>
        </p:nvSpPr>
        <p:spPr>
          <a:xfrm>
            <a:off x="5627298" y="8578288"/>
            <a:ext cx="7033404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2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Hình 1.1 Các công nghệ sử dụng</a:t>
            </a:r>
            <a:endParaRPr lang="en-US" sz="2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2420752" y="2255785"/>
            <a:ext cx="10449324" cy="618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just">
              <a:lnSpc>
                <a:spcPts val="828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Khái niệm: Giao diện người dùng (User Interface – UI) là tập hợp các thành phần mà người dùng có thể nhìn thấy và tương tác trực tiếp khi sử dụng một hệ thống, website hay ứng dụng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39" name="Group 39"/>
          <p:cNvGrpSpPr/>
          <p:nvPr/>
        </p:nvGrpSpPr>
        <p:grpSpPr>
          <a:xfrm rot="0">
            <a:off x="13519622" y="2522485"/>
            <a:ext cx="3863635" cy="5818104"/>
            <a:chOff x="0" y="0"/>
            <a:chExt cx="5151514" cy="7757472"/>
          </a:xfrm>
        </p:grpSpPr>
        <p:grpSp>
          <p:nvGrpSpPr>
            <p:cNvPr id="40" name="Group 40"/>
            <p:cNvGrpSpPr/>
            <p:nvPr/>
          </p:nvGrpSpPr>
          <p:grpSpPr>
            <a:xfrm rot="0">
              <a:off x="0" y="0"/>
              <a:ext cx="5151514" cy="7757472"/>
              <a:chOff x="0" y="0"/>
              <a:chExt cx="822425" cy="1238459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22425" cy="1238459"/>
              </a:xfrm>
              <a:custGeom>
                <a:avLst/>
                <a:gdLst/>
                <a:ahLst/>
                <a:cxnLst/>
                <a:rect l="l" t="t" r="r" b="b"/>
                <a:pathLst>
                  <a:path w="822425" h="1238459">
                    <a:moveTo>
                      <a:pt x="37831" y="0"/>
                    </a:moveTo>
                    <a:lnTo>
                      <a:pt x="784594" y="0"/>
                    </a:lnTo>
                    <a:cubicBezTo>
                      <a:pt x="794628" y="0"/>
                      <a:pt x="804250" y="3986"/>
                      <a:pt x="811345" y="11080"/>
                    </a:cubicBezTo>
                    <a:cubicBezTo>
                      <a:pt x="818439" y="18175"/>
                      <a:pt x="822425" y="27797"/>
                      <a:pt x="822425" y="37831"/>
                    </a:cubicBezTo>
                    <a:lnTo>
                      <a:pt x="822425" y="1200628"/>
                    </a:lnTo>
                    <a:cubicBezTo>
                      <a:pt x="822425" y="1210661"/>
                      <a:pt x="818439" y="1220284"/>
                      <a:pt x="811345" y="1227379"/>
                    </a:cubicBezTo>
                    <a:cubicBezTo>
                      <a:pt x="804250" y="1234473"/>
                      <a:pt x="794628" y="1238459"/>
                      <a:pt x="784594" y="1238459"/>
                    </a:cubicBezTo>
                    <a:lnTo>
                      <a:pt x="37831" y="1238459"/>
                    </a:lnTo>
                    <a:cubicBezTo>
                      <a:pt x="27797" y="1238459"/>
                      <a:pt x="18175" y="1234473"/>
                      <a:pt x="11080" y="1227379"/>
                    </a:cubicBezTo>
                    <a:cubicBezTo>
                      <a:pt x="3986" y="1220284"/>
                      <a:pt x="0" y="1210661"/>
                      <a:pt x="0" y="1200628"/>
                    </a:cubicBezTo>
                    <a:lnTo>
                      <a:pt x="0" y="37831"/>
                    </a:lnTo>
                    <a:cubicBezTo>
                      <a:pt x="0" y="27797"/>
                      <a:pt x="3986" y="18175"/>
                      <a:pt x="11080" y="11080"/>
                    </a:cubicBezTo>
                    <a:cubicBezTo>
                      <a:pt x="18175" y="3986"/>
                      <a:pt x="27797" y="0"/>
                      <a:pt x="378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62F7A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22425" cy="1286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sp>
          <p:nvSpPr>
            <p:cNvPr id="43" name="AutoShape 43"/>
            <p:cNvSpPr/>
            <p:nvPr/>
          </p:nvSpPr>
          <p:spPr>
            <a:xfrm>
              <a:off x="0" y="1214687"/>
              <a:ext cx="5151514" cy="0"/>
            </a:xfrm>
            <a:prstGeom prst="line">
              <a:avLst/>
            </a:prstGeom>
            <a:ln w="49105" cap="flat">
              <a:solidFill>
                <a:srgbClr val="05348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4" name="Group 44"/>
            <p:cNvGrpSpPr/>
            <p:nvPr/>
          </p:nvGrpSpPr>
          <p:grpSpPr>
            <a:xfrm rot="0">
              <a:off x="249365" y="318501"/>
              <a:ext cx="404363" cy="404363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47C1"/>
                </a:solidFill>
                <a:prstDash val="solid"/>
                <a:miter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0">
              <a:off x="938281" y="318501"/>
              <a:ext cx="404363" cy="404363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47C1"/>
                </a:solidFill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0">
              <a:off x="1627588" y="318501"/>
              <a:ext cx="404363" cy="404363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53BA3"/>
                </a:solidFill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 rot="0">
              <a:off x="2963961" y="318501"/>
              <a:ext cx="1989016" cy="404363"/>
              <a:chOff x="0" y="0"/>
              <a:chExt cx="635000" cy="129094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35000" cy="129094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129094">
                    <a:moveTo>
                      <a:pt x="64547" y="0"/>
                    </a:moveTo>
                    <a:lnTo>
                      <a:pt x="570453" y="0"/>
                    </a:lnTo>
                    <a:cubicBezTo>
                      <a:pt x="606101" y="0"/>
                      <a:pt x="635000" y="28899"/>
                      <a:pt x="635000" y="64547"/>
                    </a:cubicBezTo>
                    <a:lnTo>
                      <a:pt x="635000" y="64547"/>
                    </a:lnTo>
                    <a:cubicBezTo>
                      <a:pt x="635000" y="81666"/>
                      <a:pt x="628200" y="98084"/>
                      <a:pt x="616095" y="110189"/>
                    </a:cubicBezTo>
                    <a:cubicBezTo>
                      <a:pt x="603990" y="122294"/>
                      <a:pt x="587572" y="129094"/>
                      <a:pt x="570453" y="129094"/>
                    </a:cubicBezTo>
                    <a:lnTo>
                      <a:pt x="64547" y="129094"/>
                    </a:lnTo>
                    <a:cubicBezTo>
                      <a:pt x="28899" y="129094"/>
                      <a:pt x="0" y="100196"/>
                      <a:pt x="0" y="64547"/>
                    </a:cubicBezTo>
                    <a:lnTo>
                      <a:pt x="0" y="64547"/>
                    </a:lnTo>
                    <a:cubicBezTo>
                      <a:pt x="0" y="28899"/>
                      <a:pt x="28899" y="0"/>
                      <a:pt x="6454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47C1"/>
                </a:solidFill>
                <a:prstDash val="solid"/>
                <a:round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47625"/>
                <a:ext cx="635000" cy="176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57" name="TextBox 57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NGHIÊN CỨU LÝ THUYẾT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2575618" y="143707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lược về giao diện người dùng (UI)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59" name="Group 59"/>
          <p:cNvGrpSpPr/>
          <p:nvPr/>
        </p:nvGrpSpPr>
        <p:grpSpPr>
          <a:xfrm rot="0">
            <a:off x="1624865" y="1454328"/>
            <a:ext cx="795887" cy="803695"/>
            <a:chOff x="0" y="0"/>
            <a:chExt cx="1061182" cy="1071594"/>
          </a:xfrm>
        </p:grpSpPr>
        <p:grpSp>
          <p:nvGrpSpPr>
            <p:cNvPr id="60" name="Group 60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69" name="TextBox 69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05/26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70" name="Text Box 69"/>
          <p:cNvSpPr txBox="1"/>
          <p:nvPr/>
        </p:nvSpPr>
        <p:spPr>
          <a:xfrm>
            <a:off x="14478000" y="4838700"/>
            <a:ext cx="19462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 sz="9600">
                <a:solidFill>
                  <a:schemeClr val="accent1"/>
                </a:solidFill>
              </a:rPr>
              <a:t>UI</a:t>
            </a:r>
            <a:endParaRPr lang="vi-VN" altLang="en-US" sz="9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 rot="0">
            <a:off x="6953262" y="2716347"/>
            <a:ext cx="4339324" cy="965764"/>
            <a:chOff x="0" y="0"/>
            <a:chExt cx="1321429" cy="29409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21430" cy="294099"/>
            </a:xfrm>
            <a:custGeom>
              <a:avLst/>
              <a:gdLst/>
              <a:ahLst/>
              <a:cxnLst/>
              <a:rect l="l" t="t" r="r" b="b"/>
              <a:pathLst>
                <a:path w="1321430" h="294099">
                  <a:moveTo>
                    <a:pt x="53524" y="0"/>
                  </a:moveTo>
                  <a:lnTo>
                    <a:pt x="1267906" y="0"/>
                  </a:lnTo>
                  <a:cubicBezTo>
                    <a:pt x="1282101" y="0"/>
                    <a:pt x="1295715" y="5639"/>
                    <a:pt x="1305753" y="15677"/>
                  </a:cubicBezTo>
                  <a:cubicBezTo>
                    <a:pt x="1315790" y="25714"/>
                    <a:pt x="1321430" y="39328"/>
                    <a:pt x="1321430" y="53524"/>
                  </a:cubicBezTo>
                  <a:lnTo>
                    <a:pt x="1321430" y="240575"/>
                  </a:lnTo>
                  <a:cubicBezTo>
                    <a:pt x="1321430" y="270135"/>
                    <a:pt x="1297466" y="294099"/>
                    <a:pt x="1267906" y="294099"/>
                  </a:cubicBezTo>
                  <a:lnTo>
                    <a:pt x="53524" y="294099"/>
                  </a:lnTo>
                  <a:cubicBezTo>
                    <a:pt x="23963" y="294099"/>
                    <a:pt x="0" y="270135"/>
                    <a:pt x="0" y="240575"/>
                  </a:cubicBezTo>
                  <a:lnTo>
                    <a:pt x="0" y="53524"/>
                  </a:lnTo>
                  <a:cubicBezTo>
                    <a:pt x="0" y="23963"/>
                    <a:pt x="23963" y="0"/>
                    <a:pt x="53524" y="0"/>
                  </a:cubicBezTo>
                  <a:close/>
                </a:path>
              </a:pathLst>
            </a:custGeom>
            <a:solidFill>
              <a:srgbClr val="00366B"/>
            </a:solidFill>
            <a:ln cap="rnd">
              <a:noFill/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321429" cy="341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0" name="Group 40"/>
          <p:cNvGrpSpPr/>
          <p:nvPr/>
        </p:nvGrpSpPr>
        <p:grpSpPr>
          <a:xfrm rot="0">
            <a:off x="1589186" y="4176385"/>
            <a:ext cx="3555077" cy="4623591"/>
            <a:chOff x="0" y="0"/>
            <a:chExt cx="1082607" cy="140799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82607" cy="1407996"/>
            </a:xfrm>
            <a:custGeom>
              <a:avLst/>
              <a:gdLst/>
              <a:ahLst/>
              <a:cxnLst/>
              <a:rect l="l" t="t" r="r" b="b"/>
              <a:pathLst>
                <a:path w="1082607" h="1407996">
                  <a:moveTo>
                    <a:pt x="111063" y="0"/>
                  </a:moveTo>
                  <a:lnTo>
                    <a:pt x="971544" y="0"/>
                  </a:lnTo>
                  <a:cubicBezTo>
                    <a:pt x="1032883" y="0"/>
                    <a:pt x="1082607" y="49725"/>
                    <a:pt x="1082607" y="111063"/>
                  </a:cubicBezTo>
                  <a:lnTo>
                    <a:pt x="1082607" y="1296933"/>
                  </a:lnTo>
                  <a:cubicBezTo>
                    <a:pt x="1082607" y="1326388"/>
                    <a:pt x="1070906" y="1354638"/>
                    <a:pt x="1050078" y="1375466"/>
                  </a:cubicBezTo>
                  <a:cubicBezTo>
                    <a:pt x="1029249" y="1396295"/>
                    <a:pt x="1001000" y="1407996"/>
                    <a:pt x="971544" y="1407996"/>
                  </a:cubicBezTo>
                  <a:lnTo>
                    <a:pt x="111063" y="1407996"/>
                  </a:lnTo>
                  <a:cubicBezTo>
                    <a:pt x="81607" y="1407996"/>
                    <a:pt x="53358" y="1396295"/>
                    <a:pt x="32530" y="1375466"/>
                  </a:cubicBezTo>
                  <a:cubicBezTo>
                    <a:pt x="11701" y="1354638"/>
                    <a:pt x="0" y="1326388"/>
                    <a:pt x="0" y="1296933"/>
                  </a:cubicBezTo>
                  <a:lnTo>
                    <a:pt x="0" y="111063"/>
                  </a:lnTo>
                  <a:cubicBezTo>
                    <a:pt x="0" y="81607"/>
                    <a:pt x="11701" y="53358"/>
                    <a:pt x="32530" y="32530"/>
                  </a:cubicBezTo>
                  <a:cubicBezTo>
                    <a:pt x="53358" y="11701"/>
                    <a:pt x="81607" y="0"/>
                    <a:pt x="111063" y="0"/>
                  </a:cubicBezTo>
                  <a:close/>
                </a:path>
              </a:pathLst>
            </a:custGeom>
            <a:solidFill>
              <a:srgbClr val="DBEDFF"/>
            </a:solidFill>
            <a:ln cap="rnd">
              <a:noFill/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1082607" cy="1455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3" name="Group 43"/>
          <p:cNvGrpSpPr/>
          <p:nvPr/>
        </p:nvGrpSpPr>
        <p:grpSpPr>
          <a:xfrm rot="0">
            <a:off x="5452030" y="4176385"/>
            <a:ext cx="3555077" cy="4623591"/>
            <a:chOff x="0" y="0"/>
            <a:chExt cx="1082607" cy="140799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82607" cy="1407996"/>
            </a:xfrm>
            <a:custGeom>
              <a:avLst/>
              <a:gdLst/>
              <a:ahLst/>
              <a:cxnLst/>
              <a:rect l="l" t="t" r="r" b="b"/>
              <a:pathLst>
                <a:path w="1082607" h="1407996">
                  <a:moveTo>
                    <a:pt x="111063" y="0"/>
                  </a:moveTo>
                  <a:lnTo>
                    <a:pt x="971544" y="0"/>
                  </a:lnTo>
                  <a:cubicBezTo>
                    <a:pt x="1032883" y="0"/>
                    <a:pt x="1082607" y="49725"/>
                    <a:pt x="1082607" y="111063"/>
                  </a:cubicBezTo>
                  <a:lnTo>
                    <a:pt x="1082607" y="1296933"/>
                  </a:lnTo>
                  <a:cubicBezTo>
                    <a:pt x="1082607" y="1326388"/>
                    <a:pt x="1070906" y="1354638"/>
                    <a:pt x="1050078" y="1375466"/>
                  </a:cubicBezTo>
                  <a:cubicBezTo>
                    <a:pt x="1029249" y="1396295"/>
                    <a:pt x="1001000" y="1407996"/>
                    <a:pt x="971544" y="1407996"/>
                  </a:cubicBezTo>
                  <a:lnTo>
                    <a:pt x="111063" y="1407996"/>
                  </a:lnTo>
                  <a:cubicBezTo>
                    <a:pt x="81607" y="1407996"/>
                    <a:pt x="53358" y="1396295"/>
                    <a:pt x="32530" y="1375466"/>
                  </a:cubicBezTo>
                  <a:cubicBezTo>
                    <a:pt x="11701" y="1354638"/>
                    <a:pt x="0" y="1326388"/>
                    <a:pt x="0" y="1296933"/>
                  </a:cubicBezTo>
                  <a:lnTo>
                    <a:pt x="0" y="111063"/>
                  </a:lnTo>
                  <a:cubicBezTo>
                    <a:pt x="0" y="81607"/>
                    <a:pt x="11701" y="53358"/>
                    <a:pt x="32530" y="32530"/>
                  </a:cubicBezTo>
                  <a:cubicBezTo>
                    <a:pt x="53358" y="11701"/>
                    <a:pt x="81607" y="0"/>
                    <a:pt x="111063" y="0"/>
                  </a:cubicBezTo>
                  <a:close/>
                </a:path>
              </a:pathLst>
            </a:custGeom>
            <a:solidFill>
              <a:srgbClr val="DBEDFF"/>
            </a:solidFill>
            <a:ln cap="rnd">
              <a:noFill/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1082607" cy="1455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5"/>
                </a:lnSpc>
                <a:spcBef>
                  <a:spcPct val="0"/>
                </a:spcBef>
              </a:pPr>
            </a:p>
          </p:txBody>
        </p:sp>
      </p:grpSp>
      <p:sp>
        <p:nvSpPr>
          <p:cNvPr id="46" name="AutoShape 46"/>
          <p:cNvSpPr/>
          <p:nvPr/>
        </p:nvSpPr>
        <p:spPr>
          <a:xfrm>
            <a:off x="9122923" y="3682111"/>
            <a:ext cx="5803455" cy="494274"/>
          </a:xfrm>
          <a:prstGeom prst="line">
            <a:avLst/>
          </a:prstGeom>
          <a:ln w="38100" cap="flat">
            <a:solidFill>
              <a:srgbClr val="00366B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>
            <a:off x="9122923" y="3682111"/>
            <a:ext cx="1955050" cy="494274"/>
          </a:xfrm>
          <a:prstGeom prst="line">
            <a:avLst/>
          </a:prstGeom>
          <a:ln w="38100" cap="flat">
            <a:solidFill>
              <a:srgbClr val="00366B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8" name="AutoShape 48"/>
          <p:cNvSpPr/>
          <p:nvPr/>
        </p:nvSpPr>
        <p:spPr>
          <a:xfrm flipH="1">
            <a:off x="7229569" y="3682111"/>
            <a:ext cx="1893355" cy="494274"/>
          </a:xfrm>
          <a:prstGeom prst="line">
            <a:avLst/>
          </a:prstGeom>
          <a:ln w="38100" cap="flat">
            <a:solidFill>
              <a:srgbClr val="00366B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9" name="AutoShape 49"/>
          <p:cNvSpPr/>
          <p:nvPr/>
        </p:nvSpPr>
        <p:spPr>
          <a:xfrm flipH="1">
            <a:off x="3366724" y="3682111"/>
            <a:ext cx="5756199" cy="494274"/>
          </a:xfrm>
          <a:prstGeom prst="line">
            <a:avLst/>
          </a:prstGeom>
          <a:ln w="38100" cap="flat">
            <a:solidFill>
              <a:srgbClr val="00366B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0" name="Group 50"/>
          <p:cNvGrpSpPr/>
          <p:nvPr/>
        </p:nvGrpSpPr>
        <p:grpSpPr>
          <a:xfrm rot="0">
            <a:off x="9300435" y="4176385"/>
            <a:ext cx="3555077" cy="4623591"/>
            <a:chOff x="0" y="0"/>
            <a:chExt cx="1082607" cy="140799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82607" cy="1407996"/>
            </a:xfrm>
            <a:custGeom>
              <a:avLst/>
              <a:gdLst/>
              <a:ahLst/>
              <a:cxnLst/>
              <a:rect l="l" t="t" r="r" b="b"/>
              <a:pathLst>
                <a:path w="1082607" h="1407996">
                  <a:moveTo>
                    <a:pt x="111063" y="0"/>
                  </a:moveTo>
                  <a:lnTo>
                    <a:pt x="971544" y="0"/>
                  </a:lnTo>
                  <a:cubicBezTo>
                    <a:pt x="1032883" y="0"/>
                    <a:pt x="1082607" y="49725"/>
                    <a:pt x="1082607" y="111063"/>
                  </a:cubicBezTo>
                  <a:lnTo>
                    <a:pt x="1082607" y="1296933"/>
                  </a:lnTo>
                  <a:cubicBezTo>
                    <a:pt x="1082607" y="1326388"/>
                    <a:pt x="1070906" y="1354638"/>
                    <a:pt x="1050078" y="1375466"/>
                  </a:cubicBezTo>
                  <a:cubicBezTo>
                    <a:pt x="1029249" y="1396295"/>
                    <a:pt x="1001000" y="1407996"/>
                    <a:pt x="971544" y="1407996"/>
                  </a:cubicBezTo>
                  <a:lnTo>
                    <a:pt x="111063" y="1407996"/>
                  </a:lnTo>
                  <a:cubicBezTo>
                    <a:pt x="81607" y="1407996"/>
                    <a:pt x="53358" y="1396295"/>
                    <a:pt x="32530" y="1375466"/>
                  </a:cubicBezTo>
                  <a:cubicBezTo>
                    <a:pt x="11701" y="1354638"/>
                    <a:pt x="0" y="1326388"/>
                    <a:pt x="0" y="1296933"/>
                  </a:cubicBezTo>
                  <a:lnTo>
                    <a:pt x="0" y="111063"/>
                  </a:lnTo>
                  <a:cubicBezTo>
                    <a:pt x="0" y="81607"/>
                    <a:pt x="11701" y="53358"/>
                    <a:pt x="32530" y="32530"/>
                  </a:cubicBezTo>
                  <a:cubicBezTo>
                    <a:pt x="53358" y="11701"/>
                    <a:pt x="81607" y="0"/>
                    <a:pt x="111063" y="0"/>
                  </a:cubicBezTo>
                  <a:close/>
                </a:path>
              </a:pathLst>
            </a:custGeom>
            <a:solidFill>
              <a:srgbClr val="DBEDFF"/>
            </a:solidFill>
            <a:ln cap="rnd">
              <a:noFill/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1082607" cy="1455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3" name="Group 53"/>
          <p:cNvGrpSpPr/>
          <p:nvPr/>
        </p:nvGrpSpPr>
        <p:grpSpPr>
          <a:xfrm rot="0">
            <a:off x="13148840" y="4176385"/>
            <a:ext cx="3555077" cy="4623591"/>
            <a:chOff x="0" y="0"/>
            <a:chExt cx="1082607" cy="140799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82607" cy="1407996"/>
            </a:xfrm>
            <a:custGeom>
              <a:avLst/>
              <a:gdLst/>
              <a:ahLst/>
              <a:cxnLst/>
              <a:rect l="l" t="t" r="r" b="b"/>
              <a:pathLst>
                <a:path w="1082607" h="1407996">
                  <a:moveTo>
                    <a:pt x="111063" y="0"/>
                  </a:moveTo>
                  <a:lnTo>
                    <a:pt x="971544" y="0"/>
                  </a:lnTo>
                  <a:cubicBezTo>
                    <a:pt x="1032883" y="0"/>
                    <a:pt x="1082607" y="49725"/>
                    <a:pt x="1082607" y="111063"/>
                  </a:cubicBezTo>
                  <a:lnTo>
                    <a:pt x="1082607" y="1296933"/>
                  </a:lnTo>
                  <a:cubicBezTo>
                    <a:pt x="1082607" y="1326388"/>
                    <a:pt x="1070906" y="1354638"/>
                    <a:pt x="1050078" y="1375466"/>
                  </a:cubicBezTo>
                  <a:cubicBezTo>
                    <a:pt x="1029249" y="1396295"/>
                    <a:pt x="1001000" y="1407996"/>
                    <a:pt x="971544" y="1407996"/>
                  </a:cubicBezTo>
                  <a:lnTo>
                    <a:pt x="111063" y="1407996"/>
                  </a:lnTo>
                  <a:cubicBezTo>
                    <a:pt x="81607" y="1407996"/>
                    <a:pt x="53358" y="1396295"/>
                    <a:pt x="32530" y="1375466"/>
                  </a:cubicBezTo>
                  <a:cubicBezTo>
                    <a:pt x="11701" y="1354638"/>
                    <a:pt x="0" y="1326388"/>
                    <a:pt x="0" y="1296933"/>
                  </a:cubicBezTo>
                  <a:lnTo>
                    <a:pt x="0" y="111063"/>
                  </a:lnTo>
                  <a:cubicBezTo>
                    <a:pt x="0" y="81607"/>
                    <a:pt x="11701" y="53358"/>
                    <a:pt x="32530" y="32530"/>
                  </a:cubicBezTo>
                  <a:cubicBezTo>
                    <a:pt x="53358" y="11701"/>
                    <a:pt x="81607" y="0"/>
                    <a:pt x="111063" y="0"/>
                  </a:cubicBezTo>
                  <a:close/>
                </a:path>
              </a:pathLst>
            </a:custGeom>
            <a:solidFill>
              <a:srgbClr val="DBEDFF"/>
            </a:solidFill>
            <a:ln cap="rnd">
              <a:noFill/>
              <a:prstDash val="solid"/>
              <a:round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1082607" cy="1455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5"/>
                </a:lnSpc>
                <a:spcBef>
                  <a:spcPct val="0"/>
                </a:spcBef>
              </a:pPr>
            </a:p>
          </p:txBody>
        </p:sp>
      </p:grpSp>
      <p:sp>
        <p:nvSpPr>
          <p:cNvPr id="56" name="Freeform 56"/>
          <p:cNvSpPr/>
          <p:nvPr/>
        </p:nvSpPr>
        <p:spPr>
          <a:xfrm>
            <a:off x="1883953" y="7472512"/>
            <a:ext cx="817625" cy="1102190"/>
          </a:xfrm>
          <a:custGeom>
            <a:avLst/>
            <a:gdLst/>
            <a:ahLst/>
            <a:cxnLst/>
            <a:rect l="l" t="t" r="r" b="b"/>
            <a:pathLst>
              <a:path w="817625" h="1102190">
                <a:moveTo>
                  <a:pt x="0" y="0"/>
                </a:moveTo>
                <a:lnTo>
                  <a:pt x="817625" y="0"/>
                </a:lnTo>
                <a:lnTo>
                  <a:pt x="817625" y="1102190"/>
                </a:lnTo>
                <a:lnTo>
                  <a:pt x="0" y="1102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3604627" y="7472512"/>
            <a:ext cx="1308237" cy="1102190"/>
          </a:xfrm>
          <a:custGeom>
            <a:avLst/>
            <a:gdLst/>
            <a:ahLst/>
            <a:cxnLst/>
            <a:rect l="l" t="t" r="r" b="b"/>
            <a:pathLst>
              <a:path w="1308237" h="1102190">
                <a:moveTo>
                  <a:pt x="0" y="0"/>
                </a:moveTo>
                <a:lnTo>
                  <a:pt x="1308238" y="0"/>
                </a:lnTo>
                <a:lnTo>
                  <a:pt x="1308238" y="1102190"/>
                </a:lnTo>
                <a:lnTo>
                  <a:pt x="0" y="11021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8" name="AutoShape 58"/>
          <p:cNvSpPr/>
          <p:nvPr/>
        </p:nvSpPr>
        <p:spPr>
          <a:xfrm>
            <a:off x="2701578" y="8023607"/>
            <a:ext cx="903049" cy="0"/>
          </a:xfrm>
          <a:prstGeom prst="line">
            <a:avLst/>
          </a:prstGeom>
          <a:ln w="76200" cap="flat">
            <a:solidFill>
              <a:srgbClr val="053BA3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59" name="Freeform 59"/>
          <p:cNvSpPr/>
          <p:nvPr/>
        </p:nvSpPr>
        <p:spPr>
          <a:xfrm>
            <a:off x="6637789" y="7472512"/>
            <a:ext cx="1183560" cy="1102190"/>
          </a:xfrm>
          <a:custGeom>
            <a:avLst/>
            <a:gdLst/>
            <a:ahLst/>
            <a:cxnLst/>
            <a:rect l="l" t="t" r="r" b="b"/>
            <a:pathLst>
              <a:path w="1183560" h="1102190">
                <a:moveTo>
                  <a:pt x="0" y="0"/>
                </a:moveTo>
                <a:lnTo>
                  <a:pt x="1183559" y="0"/>
                </a:lnTo>
                <a:lnTo>
                  <a:pt x="1183559" y="1102190"/>
                </a:lnTo>
                <a:lnTo>
                  <a:pt x="0" y="11021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 rot="-3545766">
            <a:off x="6607808" y="7296031"/>
            <a:ext cx="390872" cy="569262"/>
          </a:xfrm>
          <a:custGeom>
            <a:avLst/>
            <a:gdLst/>
            <a:ahLst/>
            <a:cxnLst/>
            <a:rect l="l" t="t" r="r" b="b"/>
            <a:pathLst>
              <a:path w="390872" h="569262">
                <a:moveTo>
                  <a:pt x="0" y="0"/>
                </a:moveTo>
                <a:lnTo>
                  <a:pt x="390872" y="0"/>
                </a:lnTo>
                <a:lnTo>
                  <a:pt x="390872" y="569262"/>
                </a:lnTo>
                <a:lnTo>
                  <a:pt x="0" y="569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1636" r="-21636"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10479216" y="7409497"/>
            <a:ext cx="1228221" cy="1228221"/>
          </a:xfrm>
          <a:custGeom>
            <a:avLst/>
            <a:gdLst/>
            <a:ahLst/>
            <a:cxnLst/>
            <a:rect l="l" t="t" r="r" b="b"/>
            <a:pathLst>
              <a:path w="1228221" h="1228221">
                <a:moveTo>
                  <a:pt x="0" y="0"/>
                </a:moveTo>
                <a:lnTo>
                  <a:pt x="1228221" y="0"/>
                </a:lnTo>
                <a:lnTo>
                  <a:pt x="1228221" y="1228220"/>
                </a:lnTo>
                <a:lnTo>
                  <a:pt x="0" y="12282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4399626" y="7406254"/>
            <a:ext cx="1231464" cy="1231464"/>
          </a:xfrm>
          <a:custGeom>
            <a:avLst/>
            <a:gdLst/>
            <a:ahLst/>
            <a:cxnLst/>
            <a:rect l="l" t="t" r="r" b="b"/>
            <a:pathLst>
              <a:path w="1231464" h="1231464">
                <a:moveTo>
                  <a:pt x="0" y="0"/>
                </a:moveTo>
                <a:lnTo>
                  <a:pt x="1231463" y="0"/>
                </a:lnTo>
                <a:lnTo>
                  <a:pt x="1231463" y="1231463"/>
                </a:lnTo>
                <a:lnTo>
                  <a:pt x="0" y="12314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7057772" y="2478646"/>
            <a:ext cx="4130302" cy="107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410"/>
              </a:lnSpc>
              <a:spcBef>
                <a:spcPct val="0"/>
              </a:spcBef>
            </a:pPr>
            <a:r>
              <a:rPr lang="en-US" sz="4705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Vai trò</a:t>
            </a:r>
            <a:endParaRPr lang="en-US" sz="4705">
              <a:solidFill>
                <a:srgbClr val="FFFFFF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584083" y="4394039"/>
            <a:ext cx="3560179" cy="207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0"/>
              </a:lnSpc>
            </a:pPr>
            <a:r>
              <a:rPr lang="en-US" sz="4280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Cầu nối giữa n</a:t>
            </a:r>
            <a:r>
              <a:rPr lang="en-US" sz="4280" u="none" strike="noStrike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gười dùng</a:t>
            </a:r>
            <a:r>
              <a:rPr lang="en-US" sz="4280" u="none" strike="noStrike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</a:t>
            </a:r>
            <a:endParaRPr lang="en-US" sz="4280" u="none" strike="noStrike">
              <a:solidFill>
                <a:srgbClr val="062F7A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  <a:p>
            <a:pPr marL="0" lvl="1" indent="0" algn="ctr">
              <a:lnSpc>
                <a:spcPts val="5560"/>
              </a:lnSpc>
            </a:pPr>
            <a:r>
              <a:rPr lang="en-US" sz="4280" u="none" strike="noStrike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và hệ thống</a:t>
            </a:r>
            <a:endParaRPr lang="en-US" sz="4280" u="none" strike="noStrike">
              <a:solidFill>
                <a:srgbClr val="062F7A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5531868" y="4394039"/>
            <a:ext cx="3395400" cy="27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0"/>
              </a:lnSpc>
            </a:pPr>
            <a:r>
              <a:rPr lang="en-US" sz="4280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Giúp thao tác</a:t>
            </a:r>
            <a:r>
              <a:rPr lang="en-US" sz="4280" u="none" strike="noStrike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dễ hiểu, </a:t>
            </a:r>
            <a:endParaRPr lang="en-US" sz="4280" u="none" strike="noStrike">
              <a:solidFill>
                <a:srgbClr val="062F7A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  <a:p>
            <a:pPr algn="ctr">
              <a:lnSpc>
                <a:spcPts val="5560"/>
              </a:lnSpc>
            </a:pPr>
            <a:r>
              <a:rPr lang="en-US" sz="4280" u="none" strike="noStrike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hạn chế </a:t>
            </a:r>
            <a:endParaRPr lang="en-US" sz="4280" u="none" strike="noStrike">
              <a:solidFill>
                <a:srgbClr val="062F7A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  <a:p>
            <a:pPr marL="0" lvl="1" indent="0" algn="ctr">
              <a:lnSpc>
                <a:spcPts val="5560"/>
              </a:lnSpc>
            </a:pPr>
            <a:r>
              <a:rPr lang="en-US" sz="4280" u="none" strike="noStrike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sai sót</a:t>
            </a:r>
            <a:endParaRPr lang="en-US" sz="4280" u="none" strike="noStrike">
              <a:solidFill>
                <a:srgbClr val="062F7A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9395626" y="4394039"/>
            <a:ext cx="3395400" cy="207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60"/>
              </a:lnSpc>
            </a:pPr>
            <a:r>
              <a:rPr lang="en-US" sz="4280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Nâng cao trải</a:t>
            </a:r>
            <a:r>
              <a:rPr lang="en-US" sz="4280" u="none" strike="noStrike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nghiệm người dùng</a:t>
            </a:r>
            <a:endParaRPr lang="en-US" sz="4280" u="none" strike="noStrike">
              <a:solidFill>
                <a:srgbClr val="062F7A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3224107" y="4394039"/>
            <a:ext cx="3395400" cy="27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60"/>
              </a:lnSpc>
            </a:pPr>
            <a:r>
              <a:rPr lang="en-US" sz="4280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Góp phần tă</a:t>
            </a:r>
            <a:r>
              <a:rPr lang="en-US" sz="4280" u="none" strike="noStrike">
                <a:solidFill>
                  <a:srgbClr val="062F7A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ng hiệu quả sử dụng hệ thống</a:t>
            </a:r>
            <a:endParaRPr lang="en-US" sz="4280" u="none" strike="noStrike">
              <a:solidFill>
                <a:srgbClr val="062F7A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NGHIÊN CỨU LÝ THUYẾT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2575618" y="143707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lược về giao diện người dùng (UI)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71" name="Group 71"/>
          <p:cNvGrpSpPr/>
          <p:nvPr/>
        </p:nvGrpSpPr>
        <p:grpSpPr>
          <a:xfrm rot="0">
            <a:off x="1624865" y="1454328"/>
            <a:ext cx="795887" cy="803695"/>
            <a:chOff x="0" y="0"/>
            <a:chExt cx="1061182" cy="1071594"/>
          </a:xfrm>
        </p:grpSpPr>
        <p:grpSp>
          <p:nvGrpSpPr>
            <p:cNvPr id="72" name="Group 72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sp>
        <p:nvSpPr>
          <p:cNvPr id="81" name="TextBox 81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06/26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292328" y="8229600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4063365" y="0"/>
                </a:moveTo>
                <a:lnTo>
                  <a:pt x="0" y="0"/>
                </a:lnTo>
                <a:lnTo>
                  <a:pt x="0" y="4114800"/>
                </a:lnTo>
                <a:lnTo>
                  <a:pt x="4063365" y="4114800"/>
                </a:lnTo>
                <a:lnTo>
                  <a:pt x="406336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36359" y="9258300"/>
            <a:ext cx="17615282" cy="453079"/>
            <a:chOff x="0" y="0"/>
            <a:chExt cx="23487043" cy="604105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17422949" y="0"/>
              <a:ext cx="1634519" cy="604105"/>
              <a:chOff x="0" y="0"/>
              <a:chExt cx="1131708" cy="41827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7566116" y="0"/>
              <a:ext cx="1634519" cy="604105"/>
              <a:chOff x="0" y="0"/>
              <a:chExt cx="1131708" cy="4182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16220936" y="0"/>
              <a:ext cx="1634519" cy="604105"/>
              <a:chOff x="0" y="0"/>
              <a:chExt cx="1131708" cy="4182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7999613" y="0"/>
              <a:ext cx="1634519" cy="604105"/>
              <a:chOff x="0" y="0"/>
              <a:chExt cx="1131708" cy="41827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9200635" y="0"/>
              <a:ext cx="4286408" cy="604105"/>
              <a:chOff x="0" y="0"/>
              <a:chExt cx="849104" cy="1196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9104" cy="119669"/>
              </a:xfrm>
              <a:custGeom>
                <a:avLst/>
                <a:gdLst/>
                <a:ahLst/>
                <a:cxnLst/>
                <a:rect l="l" t="t" r="r" b="b"/>
                <a:pathLst>
                  <a:path w="849104" h="119669">
                    <a:moveTo>
                      <a:pt x="0" y="0"/>
                    </a:moveTo>
                    <a:lnTo>
                      <a:pt x="849104" y="0"/>
                    </a:lnTo>
                    <a:lnTo>
                      <a:pt x="849104" y="119669"/>
                    </a:lnTo>
                    <a:lnTo>
                      <a:pt x="0" y="119669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49104" cy="148244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0">
              <a:off x="16056053" y="0"/>
              <a:ext cx="1634519" cy="604105"/>
              <a:chOff x="0" y="0"/>
              <a:chExt cx="1131708" cy="4182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31708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1131708" h="418270">
                    <a:moveTo>
                      <a:pt x="203200" y="0"/>
                    </a:moveTo>
                    <a:lnTo>
                      <a:pt x="1131708" y="0"/>
                    </a:lnTo>
                    <a:lnTo>
                      <a:pt x="928508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28575"/>
                <a:ext cx="928508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5395367" y="0"/>
              <a:ext cx="11835997" cy="604105"/>
              <a:chOff x="0" y="0"/>
              <a:chExt cx="8195009" cy="418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95009" cy="418270"/>
              </a:xfrm>
              <a:custGeom>
                <a:avLst/>
                <a:gdLst/>
                <a:ahLst/>
                <a:cxnLst/>
                <a:rect l="l" t="t" r="r" b="b"/>
                <a:pathLst>
                  <a:path w="8195009" h="418270">
                    <a:moveTo>
                      <a:pt x="203200" y="0"/>
                    </a:moveTo>
                    <a:lnTo>
                      <a:pt x="8195009" y="0"/>
                    </a:lnTo>
                    <a:lnTo>
                      <a:pt x="7991809" y="418270"/>
                    </a:lnTo>
                    <a:lnTo>
                      <a:pt x="0" y="41827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28575"/>
                <a:ext cx="7991809" cy="446845"/>
              </a:xfrm>
              <a:prstGeom prst="rect">
                <a:avLst/>
              </a:prstGeom>
            </p:spPr>
            <p:txBody>
              <a:bodyPr lIns="68928" tIns="68928" rIns="68928" bIns="68928" rtlCol="0" anchor="ctr"/>
              <a:lstStyle/>
              <a:p>
                <a:pPr algn="ctr">
                  <a:lnSpc>
                    <a:spcPts val="1765"/>
                  </a:lnSpc>
                </a:p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H="1">
              <a:off x="18171832" y="295703"/>
              <a:ext cx="264117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Freeform 26"/>
            <p:cNvSpPr/>
            <p:nvPr/>
          </p:nvSpPr>
          <p:spPr>
            <a:xfrm>
              <a:off x="21939403" y="61266"/>
              <a:ext cx="313545" cy="502978"/>
            </a:xfrm>
            <a:custGeom>
              <a:avLst/>
              <a:gdLst/>
              <a:ahLst/>
              <a:cxnLst/>
              <a:rect l="l" t="t" r="r" b="b"/>
              <a:pathLst>
                <a:path w="313545" h="502978">
                  <a:moveTo>
                    <a:pt x="0" y="0"/>
                  </a:moveTo>
                  <a:lnTo>
                    <a:pt x="313546" y="0"/>
                  </a:lnTo>
                  <a:lnTo>
                    <a:pt x="313546" y="502977"/>
                  </a:lnTo>
                  <a:lnTo>
                    <a:pt x="0" y="502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42209" t="-596077" r="-473435" b="-17004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0813002" y="53636"/>
              <a:ext cx="1126402" cy="503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Devotion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Transparency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Friendliness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  <a:p>
              <a:pPr algn="r">
                <a:lnSpc>
                  <a:spcPts val="775"/>
                </a:lnSpc>
              </a:pPr>
              <a:r>
                <a:rPr lang="en-US" sz="795" b="1">
                  <a:solidFill>
                    <a:srgbClr val="073285"/>
                  </a:solidFill>
                  <a:latin typeface="UTM Avo Bold" panose="02040603050506020204"/>
                  <a:ea typeface="UTM Avo Bold" panose="02040603050506020204"/>
                  <a:cs typeface="UTM Avo Bold" panose="02040603050506020204"/>
                  <a:sym typeface="UTM Avo Bold" panose="02040603050506020204"/>
                </a:rPr>
                <a:t>Innovation</a:t>
              </a:r>
              <a:endParaRPr lang="en-US" sz="795" b="1">
                <a:solidFill>
                  <a:srgbClr val="073285"/>
                </a:solidFill>
                <a:latin typeface="UTM Avo Bold" panose="02040603050506020204"/>
                <a:ea typeface="UTM Avo Bold" panose="02040603050506020204"/>
                <a:cs typeface="UTM Avo Bold" panose="02040603050506020204"/>
                <a:sym typeface="UTM Avo Bold" panose="02040603050506020204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0" y="0"/>
              <a:ext cx="7582240" cy="604105"/>
              <a:chOff x="0" y="0"/>
              <a:chExt cx="1497726" cy="11932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97726" cy="119329"/>
              </a:xfrm>
              <a:custGeom>
                <a:avLst/>
                <a:gdLst/>
                <a:ahLst/>
                <a:cxnLst/>
                <a:rect l="l" t="t" r="r" b="b"/>
                <a:pathLst>
                  <a:path w="1497726" h="119329">
                    <a:moveTo>
                      <a:pt x="0" y="0"/>
                    </a:moveTo>
                    <a:lnTo>
                      <a:pt x="1497726" y="0"/>
                    </a:lnTo>
                    <a:lnTo>
                      <a:pt x="1497726" y="119329"/>
                    </a:lnTo>
                    <a:lnTo>
                      <a:pt x="0" y="119329"/>
                    </a:lnTo>
                    <a:close/>
                  </a:path>
                </a:pathLst>
              </a:custGeom>
              <a:solidFill>
                <a:srgbClr val="062F7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497726" cy="166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5"/>
                  </a:lnSpc>
                </a:pPr>
              </a:p>
            </p:txBody>
          </p:sp>
        </p:grpSp>
      </p:grpSp>
      <p:sp>
        <p:nvSpPr>
          <p:cNvPr id="31" name="Freeform 31"/>
          <p:cNvSpPr/>
          <p:nvPr/>
        </p:nvSpPr>
        <p:spPr>
          <a:xfrm>
            <a:off x="-574251" y="-1063746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13777151" y="128357"/>
            <a:ext cx="4326325" cy="711281"/>
            <a:chOff x="0" y="0"/>
            <a:chExt cx="5768433" cy="948374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948374" cy="94837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035145" y="40601"/>
              <a:ext cx="4166945" cy="838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7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ĐẠI HỌC TRÀ VINH</a:t>
              </a:r>
              <a:endParaRPr lang="en-US" sz="157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585"/>
                </a:lnSpc>
              </a:pPr>
              <a:r>
                <a:rPr lang="en-US" sz="1150" b="1">
                  <a:solidFill>
                    <a:srgbClr val="053BA3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TRƯỜNG KỸ THUẬT VÀ CÔNG NGHỆ</a:t>
              </a:r>
              <a:endParaRPr lang="en-US" sz="1150" b="1">
                <a:solidFill>
                  <a:srgbClr val="053BA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l">
                <a:lnSpc>
                  <a:spcPts val="1290"/>
                </a:lnSpc>
              </a:pPr>
              <a:r>
                <a:rPr lang="en-US" sz="935" b="1">
                  <a:solidFill>
                    <a:srgbClr val="0047C1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KHOA CÔNG NGHỆ THÔNG TIN</a:t>
              </a:r>
              <a:endParaRPr lang="en-US" sz="935" b="1">
                <a:solidFill>
                  <a:srgbClr val="0047C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4802286" y="0"/>
              <a:ext cx="966147" cy="948374"/>
            </a:xfrm>
            <a:custGeom>
              <a:avLst/>
              <a:gdLst/>
              <a:ahLst/>
              <a:cxnLst/>
              <a:rect l="l" t="t" r="r" b="b"/>
              <a:pathLst>
                <a:path w="966147" h="948374">
                  <a:moveTo>
                    <a:pt x="0" y="0"/>
                  </a:moveTo>
                  <a:lnTo>
                    <a:pt x="966147" y="0"/>
                  </a:lnTo>
                  <a:lnTo>
                    <a:pt x="966147" y="948374"/>
                  </a:lnTo>
                  <a:lnTo>
                    <a:pt x="0" y="94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7652" t="-5236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336359" y="9740202"/>
            <a:ext cx="5403865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 TẬP ĐỒ ÁN CƠ SỞ NGÀNH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382915" y="2210398"/>
            <a:ext cx="9536785" cy="597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just">
              <a:lnSpc>
                <a:spcPts val="8010"/>
              </a:lnSpc>
              <a:buFont typeface="Arial" panose="020B0604020202020204"/>
              <a:buChar char="•"/>
            </a:pPr>
            <a:r>
              <a:rPr lang="en-US" sz="4500">
                <a:solidFill>
                  <a:srgbClr val="062F7A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Khái niệm: LocalStorage là một cơ chế lưu trữ dữ liệu cục bộ trên trình duyệt web, thuộc Web Storage API cho phép website lưu trữ thông tin dưới dạng cặp key – value</a:t>
            </a:r>
            <a:endParaRPr lang="en-US" sz="4500">
              <a:solidFill>
                <a:srgbClr val="062F7A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39" name="Group 39"/>
          <p:cNvGrpSpPr/>
          <p:nvPr/>
        </p:nvGrpSpPr>
        <p:grpSpPr>
          <a:xfrm rot="0">
            <a:off x="12372550" y="2744479"/>
            <a:ext cx="4886750" cy="4165306"/>
            <a:chOff x="0" y="0"/>
            <a:chExt cx="6515667" cy="5553741"/>
          </a:xfrm>
        </p:grpSpPr>
        <p:sp>
          <p:nvSpPr>
            <p:cNvPr id="40" name="Freeform 40"/>
            <p:cNvSpPr/>
            <p:nvPr/>
          </p:nvSpPr>
          <p:spPr>
            <a:xfrm>
              <a:off x="1073623" y="0"/>
              <a:ext cx="4368421" cy="4347773"/>
            </a:xfrm>
            <a:custGeom>
              <a:avLst/>
              <a:gdLst/>
              <a:ahLst/>
              <a:cxnLst/>
              <a:rect l="l" t="t" r="r" b="b"/>
              <a:pathLst>
                <a:path w="4368421" h="4347773">
                  <a:moveTo>
                    <a:pt x="0" y="0"/>
                  </a:moveTo>
                  <a:lnTo>
                    <a:pt x="4368421" y="0"/>
                  </a:lnTo>
                  <a:lnTo>
                    <a:pt x="4368421" y="4347773"/>
                  </a:lnTo>
                  <a:lnTo>
                    <a:pt x="0" y="4347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811" t="-19088" r="-19251" b="-21639"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0" y="4498168"/>
              <a:ext cx="6515667" cy="1055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70"/>
                </a:lnSpc>
              </a:pPr>
              <a:r>
                <a:rPr lang="en-US" sz="4765" b="1">
                  <a:solidFill>
                    <a:srgbClr val="053484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LOCALSTORAGE</a:t>
              </a:r>
              <a:endParaRPr lang="en-US" sz="4765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893994" y="388748"/>
            <a:ext cx="1102570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</a:t>
            </a:r>
            <a:r>
              <a:rPr lang="en-US" sz="5500" b="1">
                <a:solidFill>
                  <a:srgbClr val="295EE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NGHIÊN CỨU LÝ THUYẾT</a:t>
            </a:r>
            <a:endParaRPr lang="en-US" sz="5500" b="1">
              <a:solidFill>
                <a:srgbClr val="295EE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575618" y="1437075"/>
            <a:ext cx="1094400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62F7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Sơ lược về LocalStorage</a:t>
            </a:r>
            <a:endParaRPr lang="en-US" sz="4500" b="1">
              <a:solidFill>
                <a:srgbClr val="062F7A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44" name="Group 44"/>
          <p:cNvGrpSpPr/>
          <p:nvPr/>
        </p:nvGrpSpPr>
        <p:grpSpPr>
          <a:xfrm rot="0">
            <a:off x="1624865" y="1454328"/>
            <a:ext cx="795887" cy="803695"/>
            <a:chOff x="0" y="0"/>
            <a:chExt cx="1061182" cy="1071594"/>
          </a:xfrm>
        </p:grpSpPr>
        <p:grpSp>
          <p:nvGrpSpPr>
            <p:cNvPr id="45" name="Group 45"/>
            <p:cNvGrpSpPr/>
            <p:nvPr/>
          </p:nvGrpSpPr>
          <p:grpSpPr>
            <a:xfrm rot="-5400000">
              <a:off x="-5206" y="5206"/>
              <a:ext cx="1071594" cy="1061182"/>
              <a:chOff x="0" y="0"/>
              <a:chExt cx="561653" cy="556196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47766" y="0"/>
                <a:ext cx="466121" cy="479788"/>
              </a:xfrm>
              <a:custGeom>
                <a:avLst/>
                <a:gdLst/>
                <a:ahLst/>
                <a:cxnLst/>
                <a:rect l="l" t="t" r="r" b="b"/>
                <a:pathLst>
                  <a:path w="466121" h="479788">
                    <a:moveTo>
                      <a:pt x="177094" y="445350"/>
                    </a:moveTo>
                    <a:lnTo>
                      <a:pt x="8201" y="110846"/>
                    </a:lnTo>
                    <a:cubicBezTo>
                      <a:pt x="-3759" y="87160"/>
                      <a:pt x="-2573" y="58964"/>
                      <a:pt x="11333" y="36365"/>
                    </a:cubicBezTo>
                    <a:cubicBezTo>
                      <a:pt x="25239" y="13766"/>
                      <a:pt x="49874" y="0"/>
                      <a:pt x="76408" y="0"/>
                    </a:cubicBezTo>
                    <a:lnTo>
                      <a:pt x="389713" y="0"/>
                    </a:lnTo>
                    <a:cubicBezTo>
                      <a:pt x="416248" y="0"/>
                      <a:pt x="440882" y="13766"/>
                      <a:pt x="454788" y="36365"/>
                    </a:cubicBezTo>
                    <a:cubicBezTo>
                      <a:pt x="468694" y="58964"/>
                      <a:pt x="469880" y="87160"/>
                      <a:pt x="457920" y="110846"/>
                    </a:cubicBezTo>
                    <a:lnTo>
                      <a:pt x="289028" y="445350"/>
                    </a:lnTo>
                    <a:cubicBezTo>
                      <a:pt x="278364" y="466470"/>
                      <a:pt x="256720" y="479788"/>
                      <a:pt x="233061" y="479788"/>
                    </a:cubicBezTo>
                    <a:cubicBezTo>
                      <a:pt x="209401" y="479788"/>
                      <a:pt x="187757" y="466470"/>
                      <a:pt x="177094" y="445350"/>
                    </a:cubicBezTo>
                    <a:close/>
                  </a:path>
                </a:pathLst>
              </a:custGeom>
              <a:solidFill>
                <a:srgbClr val="0047C1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73602" y="-47625"/>
                <a:ext cx="214449" cy="39524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-5400000">
              <a:off x="-51637" y="51637"/>
              <a:ext cx="1071594" cy="968320"/>
              <a:chOff x="0" y="0"/>
              <a:chExt cx="561653" cy="507525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50967" y="0"/>
                <a:ext cx="459719" cy="434318"/>
              </a:xfrm>
              <a:custGeom>
                <a:avLst/>
                <a:gdLst/>
                <a:ahLst/>
                <a:cxnLst/>
                <a:rect l="l" t="t" r="r" b="b"/>
                <a:pathLst>
                  <a:path w="459719" h="434318">
                    <a:moveTo>
                      <a:pt x="169741" y="398874"/>
                    </a:moveTo>
                    <a:lnTo>
                      <a:pt x="9152" y="108650"/>
                    </a:lnTo>
                    <a:cubicBezTo>
                      <a:pt x="-3395" y="85974"/>
                      <a:pt x="-3018" y="58353"/>
                      <a:pt x="10144" y="36028"/>
                    </a:cubicBezTo>
                    <a:cubicBezTo>
                      <a:pt x="23306" y="13703"/>
                      <a:pt x="47291" y="0"/>
                      <a:pt x="73207" y="0"/>
                    </a:cubicBezTo>
                    <a:lnTo>
                      <a:pt x="386512" y="0"/>
                    </a:lnTo>
                    <a:cubicBezTo>
                      <a:pt x="412429" y="0"/>
                      <a:pt x="436413" y="13703"/>
                      <a:pt x="449576" y="36028"/>
                    </a:cubicBezTo>
                    <a:cubicBezTo>
                      <a:pt x="462737" y="58353"/>
                      <a:pt x="463115" y="85974"/>
                      <a:pt x="450567" y="108651"/>
                    </a:cubicBezTo>
                    <a:lnTo>
                      <a:pt x="289979" y="398874"/>
                    </a:lnTo>
                    <a:cubicBezTo>
                      <a:pt x="277878" y="420744"/>
                      <a:pt x="254854" y="434318"/>
                      <a:pt x="229860" y="434318"/>
                    </a:cubicBezTo>
                    <a:cubicBezTo>
                      <a:pt x="204865" y="434318"/>
                      <a:pt x="181842" y="420744"/>
                      <a:pt x="169741" y="398874"/>
                    </a:cubicBezTo>
                    <a:close/>
                  </a:path>
                </a:pathLst>
              </a:custGeom>
              <a:solidFill>
                <a:srgbClr val="90D14F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173602" y="-47625"/>
                <a:ext cx="214449" cy="364828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-5400000">
              <a:off x="-110839" y="110839"/>
              <a:ext cx="1071594" cy="849916"/>
              <a:chOff x="0" y="0"/>
              <a:chExt cx="561653" cy="445466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55666" y="0"/>
                <a:ext cx="450322" cy="376957"/>
              </a:xfrm>
              <a:custGeom>
                <a:avLst/>
                <a:gdLst/>
                <a:ahLst/>
                <a:cxnLst/>
                <a:rect l="l" t="t" r="r" b="b"/>
                <a:pathLst>
                  <a:path w="450322" h="376957">
                    <a:moveTo>
                      <a:pt x="158940" y="340422"/>
                    </a:moveTo>
                    <a:lnTo>
                      <a:pt x="10554" y="105043"/>
                    </a:lnTo>
                    <a:cubicBezTo>
                      <a:pt x="-2752" y="83935"/>
                      <a:pt x="-3530" y="57262"/>
                      <a:pt x="8523" y="35414"/>
                    </a:cubicBezTo>
                    <a:cubicBezTo>
                      <a:pt x="20577" y="13566"/>
                      <a:pt x="43556" y="0"/>
                      <a:pt x="68508" y="0"/>
                    </a:cubicBezTo>
                    <a:lnTo>
                      <a:pt x="381813" y="0"/>
                    </a:lnTo>
                    <a:cubicBezTo>
                      <a:pt x="406765" y="0"/>
                      <a:pt x="429744" y="13566"/>
                      <a:pt x="441798" y="35414"/>
                    </a:cubicBezTo>
                    <a:cubicBezTo>
                      <a:pt x="453852" y="57262"/>
                      <a:pt x="453073" y="83935"/>
                      <a:pt x="439767" y="105043"/>
                    </a:cubicBezTo>
                    <a:lnTo>
                      <a:pt x="291381" y="340422"/>
                    </a:lnTo>
                    <a:cubicBezTo>
                      <a:pt x="277045" y="363163"/>
                      <a:pt x="252043" y="376957"/>
                      <a:pt x="225161" y="376957"/>
                    </a:cubicBezTo>
                    <a:cubicBezTo>
                      <a:pt x="198278" y="376957"/>
                      <a:pt x="173276" y="363163"/>
                      <a:pt x="158940" y="340422"/>
                    </a:cubicBezTo>
                    <a:close/>
                  </a:path>
                </a:pathLst>
              </a:custGeom>
              <a:solidFill>
                <a:srgbClr val="F5EF4F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173602" y="-47625"/>
                <a:ext cx="214449" cy="326041"/>
              </a:xfrm>
              <a:prstGeom prst="rect">
                <a:avLst/>
              </a:prstGeom>
            </p:spPr>
            <p:txBody>
              <a:bodyPr lIns="16453" tIns="16453" rIns="16453" bIns="16453" rtlCol="0" anchor="ctr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</p:grpSp>
      <p:grpSp>
        <p:nvGrpSpPr>
          <p:cNvPr id="54" name="Group 54"/>
          <p:cNvGrpSpPr/>
          <p:nvPr/>
        </p:nvGrpSpPr>
        <p:grpSpPr>
          <a:xfrm rot="0">
            <a:off x="12249802" y="2458048"/>
            <a:ext cx="5278648" cy="4804622"/>
            <a:chOff x="0" y="0"/>
            <a:chExt cx="1237694" cy="112654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237694" cy="1126548"/>
            </a:xfrm>
            <a:custGeom>
              <a:avLst/>
              <a:gdLst/>
              <a:ahLst/>
              <a:cxnLst/>
              <a:rect l="l" t="t" r="r" b="b"/>
              <a:pathLst>
                <a:path w="1237694" h="1126548">
                  <a:moveTo>
                    <a:pt x="2933" y="0"/>
                  </a:moveTo>
                  <a:lnTo>
                    <a:pt x="1234760" y="0"/>
                  </a:lnTo>
                  <a:cubicBezTo>
                    <a:pt x="1235538" y="0"/>
                    <a:pt x="1236284" y="309"/>
                    <a:pt x="1236834" y="859"/>
                  </a:cubicBezTo>
                  <a:cubicBezTo>
                    <a:pt x="1237385" y="1409"/>
                    <a:pt x="1237694" y="2155"/>
                    <a:pt x="1237694" y="2933"/>
                  </a:cubicBezTo>
                  <a:lnTo>
                    <a:pt x="1237694" y="1123615"/>
                  </a:lnTo>
                  <a:cubicBezTo>
                    <a:pt x="1237694" y="1124393"/>
                    <a:pt x="1237385" y="1125139"/>
                    <a:pt x="1236834" y="1125689"/>
                  </a:cubicBezTo>
                  <a:cubicBezTo>
                    <a:pt x="1236284" y="1126239"/>
                    <a:pt x="1235538" y="1126548"/>
                    <a:pt x="1234760" y="1126548"/>
                  </a:cubicBezTo>
                  <a:lnTo>
                    <a:pt x="2933" y="1126548"/>
                  </a:lnTo>
                  <a:cubicBezTo>
                    <a:pt x="2155" y="1126548"/>
                    <a:pt x="1409" y="1126239"/>
                    <a:pt x="859" y="1125689"/>
                  </a:cubicBezTo>
                  <a:cubicBezTo>
                    <a:pt x="309" y="1125139"/>
                    <a:pt x="0" y="1124393"/>
                    <a:pt x="0" y="1123615"/>
                  </a:cubicBezTo>
                  <a:lnTo>
                    <a:pt x="0" y="2933"/>
                  </a:lnTo>
                  <a:cubicBezTo>
                    <a:pt x="0" y="2155"/>
                    <a:pt x="309" y="1409"/>
                    <a:pt x="859" y="859"/>
                  </a:cubicBezTo>
                  <a:cubicBezTo>
                    <a:pt x="1409" y="309"/>
                    <a:pt x="2155" y="0"/>
                    <a:pt x="29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53BA3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1237694" cy="1174173"/>
            </a:xfrm>
            <a:prstGeom prst="rect">
              <a:avLst/>
            </a:prstGeom>
          </p:spPr>
          <p:txBody>
            <a:bodyPr lIns="57062" tIns="57062" rIns="57062" bIns="57062" rtlCol="0" anchor="ctr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7105258" y="9740202"/>
            <a:ext cx="846383" cy="3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80" b="1">
                <a:solidFill>
                  <a:srgbClr val="053484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07/26</a:t>
            </a:r>
            <a:endParaRPr lang="en-US" sz="2080" b="1">
              <a:solidFill>
                <a:srgbClr val="053484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262*447"/>
  <p:tag name="TABLE_ENDDRAG_RECT" val="106*260*1262*44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9548</Words>
  <Application>WPS Presentation</Application>
  <PresentationFormat>On-screen Show (4:3)</PresentationFormat>
  <Paragraphs>707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SimSun</vt:lpstr>
      <vt:lpstr>Wingdings</vt:lpstr>
      <vt:lpstr>Canva Sans Bold</vt:lpstr>
      <vt:lpstr>UTM Avo Bold</vt:lpstr>
      <vt:lpstr>Anton</vt:lpstr>
      <vt:lpstr>Francois One</vt:lpstr>
      <vt:lpstr>Canva Sans</vt:lpstr>
      <vt:lpstr>Arial</vt:lpstr>
      <vt:lpstr>Noto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 đồ án cơ sở nghành - Nguyễn Thị Thúy Duy</dc:title>
  <dc:creator/>
  <cp:lastModifiedBy>A Nguyễn</cp:lastModifiedBy>
  <cp:revision>3</cp:revision>
  <dcterms:created xsi:type="dcterms:W3CDTF">2006-08-16T00:00:00Z</dcterms:created>
  <dcterms:modified xsi:type="dcterms:W3CDTF">2026-01-04T17:15:03Z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95AD757A6540475D8DF941E78B49F2E1_12</vt:lpwstr>
  </property>
  <property fmtid="{D5CDD505-2E9C-101B-9397-08002B2CF9AE}" pid="3" name="KSOProductBuildVer">
    <vt:lpwstr>1033-12.2.0.23196</vt:lpwstr>
  </property>
</Properties>
</file>